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5"/>
    <p:sldId id="257" r:id="rId36"/>
    <p:sldId id="258" r:id="rId37"/>
    <p:sldId id="259" r:id="rId38"/>
    <p:sldId id="260" r:id="rId39"/>
    <p:sldId id="261" r:id="rId40"/>
    <p:sldId id="262" r:id="rId41"/>
    <p:sldId id="263" r:id="rId42"/>
    <p:sldId id="264" r:id="rId43"/>
    <p:sldId id="265" r:id="rId44"/>
  </p:sldIdLst>
  <p:sldSz cx="18288000" cy="10287000"/>
  <p:notesSz cx="6858000" cy="9144000"/>
  <p:embeddedFontLst>
    <p:embeddedFont>
      <p:font typeface="Libre Baskerville" charset="1" panose="02000000000000000000"/>
      <p:regular r:id="rId6"/>
    </p:embeddedFont>
    <p:embeddedFont>
      <p:font typeface="Libre Baskerville Bold" charset="1" panose="02000000000000000000"/>
      <p:regular r:id="rId7"/>
    </p:embeddedFont>
    <p:embeddedFont>
      <p:font typeface="Libre Baskerville Italics" charset="1" panose="02000000000000000000"/>
      <p:regular r:id="rId8"/>
    </p:embeddedFont>
    <p:embeddedFont>
      <p:font typeface="Arimo" charset="1" panose="020B0604020202020204"/>
      <p:regular r:id="rId9"/>
    </p:embeddedFont>
    <p:embeddedFont>
      <p:font typeface="Arimo Bold" charset="1" panose="020B0704020202020204"/>
      <p:regular r:id="rId10"/>
    </p:embeddedFont>
    <p:embeddedFont>
      <p:font typeface="Arimo Italics" charset="1" panose="020B0604020202090204"/>
      <p:regular r:id="rId11"/>
    </p:embeddedFont>
    <p:embeddedFont>
      <p:font typeface="Arimo Bold Italics" charset="1" panose="020B0704020202090204"/>
      <p:regular r:id="rId12"/>
    </p:embeddedFont>
    <p:embeddedFont>
      <p:font typeface="IM Fell" charset="1" panose="02000000000000000000"/>
      <p:regular r:id="rId13"/>
    </p:embeddedFont>
    <p:embeddedFont>
      <p:font typeface="IM Fell Italics" charset="1" panose="02000000000000000000"/>
      <p:regular r:id="rId14"/>
    </p:embeddedFont>
    <p:embeddedFont>
      <p:font typeface="Rosario" charset="1" panose="02000503040000020003"/>
      <p:regular r:id="rId15"/>
    </p:embeddedFont>
    <p:embeddedFont>
      <p:font typeface="Rosario Bold" charset="1" panose="02000503060000020004"/>
      <p:regular r:id="rId16"/>
    </p:embeddedFont>
    <p:embeddedFont>
      <p:font typeface="Rosario Italics" charset="1" panose="02000506050000020003"/>
      <p:regular r:id="rId17"/>
    </p:embeddedFont>
    <p:embeddedFont>
      <p:font typeface="Rosario Bold Italics" charset="1" panose="02000503040000020003"/>
      <p:regular r:id="rId18"/>
    </p:embeddedFont>
    <p:embeddedFont>
      <p:font typeface="League Spartan" charset="1" panose="00000800000000000000"/>
      <p:regular r:id="rId19"/>
    </p:embeddedFont>
    <p:embeddedFont>
      <p:font typeface="Telegraf" charset="1" panose="00000500000000000000"/>
      <p:regular r:id="rId20"/>
    </p:embeddedFont>
    <p:embeddedFont>
      <p:font typeface="Telegraf Bold" charset="1" panose="00000800000000000000"/>
      <p:regular r:id="rId21"/>
    </p:embeddedFont>
    <p:embeddedFont>
      <p:font typeface="Bukhari Script" charset="1" panose="00000500000000000000"/>
      <p:regular r:id="rId22"/>
    </p:embeddedFont>
    <p:embeddedFont>
      <p:font typeface="DM Sans" charset="1" panose="00000000000000000000"/>
      <p:regular r:id="rId23"/>
    </p:embeddedFont>
    <p:embeddedFont>
      <p:font typeface="DM Sans Bold" charset="1" panose="00000000000000000000"/>
      <p:regular r:id="rId24"/>
    </p:embeddedFont>
    <p:embeddedFont>
      <p:font typeface="DM Sans Italics" charset="1" panose="00000000000000000000"/>
      <p:regular r:id="rId25"/>
    </p:embeddedFont>
    <p:embeddedFont>
      <p:font typeface="DM Sans Bold Italics" charset="1" panose="00000000000000000000"/>
      <p:regular r:id="rId26"/>
    </p:embeddedFont>
    <p:embeddedFont>
      <p:font typeface="Inter" charset="1" panose="020B0502030000000004"/>
      <p:regular r:id="rId27"/>
    </p:embeddedFont>
    <p:embeddedFont>
      <p:font typeface="Inter Bold" charset="1" panose="020B0802030000000004"/>
      <p:regular r:id="rId28"/>
    </p:embeddedFont>
    <p:embeddedFont>
      <p:font typeface="Inter Italics" charset="1" panose="020B0502030000000004"/>
      <p:regular r:id="rId29"/>
    </p:embeddedFont>
    <p:embeddedFont>
      <p:font typeface="Inter Bold Italics" charset="1" panose="020B0802030000000004"/>
      <p:regular r:id="rId30"/>
    </p:embeddedFont>
    <p:embeddedFont>
      <p:font typeface="Alegreya Bold" charset="1" panose="00000800000000000000"/>
      <p:regular r:id="rId31"/>
    </p:embeddedFont>
    <p:embeddedFont>
      <p:font typeface="Alegreya Bold Bold" charset="1" panose="00000A00000000000000"/>
      <p:regular r:id="rId32"/>
    </p:embeddedFont>
    <p:embeddedFont>
      <p:font typeface="Alegreya Bold Italics" charset="1" panose="00000800000000000000"/>
      <p:regular r:id="rId33"/>
    </p:embeddedFont>
    <p:embeddedFont>
      <p:font typeface="Alegreya Bold Bold Italics" charset="1" panose="00000A0000000000000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slides/slide1.xml" Type="http://schemas.openxmlformats.org/officeDocument/2006/relationships/slide"/><Relationship Id="rId36" Target="slides/slide2.xml" Type="http://schemas.openxmlformats.org/officeDocument/2006/relationships/slide"/><Relationship Id="rId37" Target="slides/slide3.xml" Type="http://schemas.openxmlformats.org/officeDocument/2006/relationships/slide"/><Relationship Id="rId38" Target="slides/slide4.xml" Type="http://schemas.openxmlformats.org/officeDocument/2006/relationships/slide"/><Relationship Id="rId39" Target="slides/slide5.xml" Type="http://schemas.openxmlformats.org/officeDocument/2006/relationships/slide"/><Relationship Id="rId4" Target="theme/theme1.xml" Type="http://schemas.openxmlformats.org/officeDocument/2006/relationships/theme"/><Relationship Id="rId40" Target="slides/slide6.xml" Type="http://schemas.openxmlformats.org/officeDocument/2006/relationships/slide"/><Relationship Id="rId41" Target="slides/slide7.xml" Type="http://schemas.openxmlformats.org/officeDocument/2006/relationships/slide"/><Relationship Id="rId42" Target="slides/slide8.xml" Type="http://schemas.openxmlformats.org/officeDocument/2006/relationships/slide"/><Relationship Id="rId43" Target="slides/slide9.xml" Type="http://schemas.openxmlformats.org/officeDocument/2006/relationships/slide"/><Relationship Id="rId44" Target="slides/slide10.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jpeg>
</file>

<file path=ppt/media/image13.png>
</file>

<file path=ppt/media/image14.svg>
</file>

<file path=ppt/media/image15.jpeg>
</file>

<file path=ppt/media/image16.png>
</file>

<file path=ppt/media/image17.svg>
</file>

<file path=ppt/media/image18.pn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32.svg>
</file>

<file path=ppt/media/image33.png>
</file>

<file path=ppt/media/image34.png>
</file>

<file path=ppt/media/image35.svg>
</file>

<file path=ppt/media/image36.jpeg>
</file>

<file path=ppt/media/image37.jpeg>
</file>

<file path=ppt/media/image38.png>
</file>

<file path=ppt/media/image4.svg>
</file>

<file path=ppt/media/image5.pn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 Id="rId5" Target="../media/image15.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1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9.png" Type="http://schemas.openxmlformats.org/officeDocument/2006/relationships/image"/><Relationship Id="rId11" Target="../media/image30.png" Type="http://schemas.openxmlformats.org/officeDocument/2006/relationships/image"/><Relationship Id="rId2" Target="../media/image21.png" Type="http://schemas.openxmlformats.org/officeDocument/2006/relationships/image"/><Relationship Id="rId3" Target="../media/image22.svg" Type="http://schemas.openxmlformats.org/officeDocument/2006/relationships/image"/><Relationship Id="rId4" Target="../media/image23.png" Type="http://schemas.openxmlformats.org/officeDocument/2006/relationships/image"/><Relationship Id="rId5" Target="../media/image24.svg" Type="http://schemas.openxmlformats.org/officeDocument/2006/relationships/image"/><Relationship Id="rId6" Target="../media/image25.png" Type="http://schemas.openxmlformats.org/officeDocument/2006/relationships/image"/><Relationship Id="rId7" Target="../media/image26.svg" Type="http://schemas.openxmlformats.org/officeDocument/2006/relationships/image"/><Relationship Id="rId8" Target="../media/image27.png" Type="http://schemas.openxmlformats.org/officeDocument/2006/relationships/image"/><Relationship Id="rId9" Target="../media/image28.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 Id="rId3" Target="../media/image32.svg" Type="http://schemas.openxmlformats.org/officeDocument/2006/relationships/image"/><Relationship Id="rId4" Target="../media/image3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 Id="rId3" Target="../media/image3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 Id="rId4" Target="../media/image27.png" Type="http://schemas.openxmlformats.org/officeDocument/2006/relationships/image"/><Relationship Id="rId5" Target="../media/image28.svg" Type="http://schemas.openxmlformats.org/officeDocument/2006/relationships/image"/><Relationship Id="rId6" Target="../media/image36.jpeg" Type="http://schemas.openxmlformats.org/officeDocument/2006/relationships/image"/><Relationship Id="rId7" Target="../media/image37.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24.svg" Type="http://schemas.openxmlformats.org/officeDocument/2006/relationships/image"/><Relationship Id="rId4" Target="../media/image3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309" t="0" r="0" b="309"/>
          <a:stretch>
            <a:fillRect/>
          </a:stretch>
        </p:blipFill>
        <p:spPr>
          <a:xfrm flipH="false" flipV="false" rot="0">
            <a:off x="0" y="0"/>
            <a:ext cx="18288000" cy="10287000"/>
          </a:xfrm>
          <a:prstGeom prst="rect">
            <a:avLst/>
          </a:prstGeom>
        </p:spPr>
      </p:pic>
      <p:sp>
        <p:nvSpPr>
          <p:cNvPr name="AutoShape 3" id="3"/>
          <p:cNvSpPr/>
          <p:nvPr/>
        </p:nvSpPr>
        <p:spPr>
          <a:xfrm rot="0">
            <a:off x="1028700" y="6517422"/>
            <a:ext cx="9049642" cy="0"/>
          </a:xfrm>
          <a:prstGeom prst="line">
            <a:avLst/>
          </a:prstGeom>
          <a:ln cap="flat" w="9525">
            <a:solidFill>
              <a:srgbClr val="FFFFFF">
                <a:alpha val="49804"/>
              </a:srgbClr>
            </a:solidFill>
            <a:prstDash val="solid"/>
            <a:headEnd type="none" len="sm" w="sm"/>
            <a:tailEnd type="none" len="sm" w="sm"/>
          </a:ln>
        </p:spPr>
      </p:sp>
      <p:sp>
        <p:nvSpPr>
          <p:cNvPr name="AutoShape 4" id="4"/>
          <p:cNvSpPr/>
          <p:nvPr/>
        </p:nvSpPr>
        <p:spPr>
          <a:xfrm rot="0">
            <a:off x="1028700" y="7555546"/>
            <a:ext cx="9049642" cy="0"/>
          </a:xfrm>
          <a:prstGeom prst="line">
            <a:avLst/>
          </a:prstGeom>
          <a:ln cap="flat" w="9525">
            <a:solidFill>
              <a:srgbClr val="FFFFFF">
                <a:alpha val="49804"/>
              </a:srgbClr>
            </a:solidFill>
            <a:prstDash val="solid"/>
            <a:headEnd type="none" len="sm" w="sm"/>
            <a:tailEnd type="none" len="sm" w="sm"/>
          </a:ln>
        </p:spPr>
      </p:sp>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028700" y="5918514"/>
            <a:ext cx="1019262" cy="407705"/>
          </a:xfrm>
          <a:prstGeom prst="rect">
            <a:avLst/>
          </a:prstGeom>
        </p:spPr>
      </p:pic>
      <p:pic>
        <p:nvPicPr>
          <p:cNvPr name="Picture 6" id="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028700" y="6828341"/>
            <a:ext cx="1019262" cy="407705"/>
          </a:xfrm>
          <a:prstGeom prst="rect">
            <a:avLst/>
          </a:prstGeom>
        </p:spPr>
      </p:pic>
      <p:pic>
        <p:nvPicPr>
          <p:cNvPr name="Picture 7" id="7"/>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028700" y="7863611"/>
            <a:ext cx="1019262" cy="407705"/>
          </a:xfrm>
          <a:prstGeom prst="rect">
            <a:avLst/>
          </a:prstGeom>
        </p:spPr>
      </p:pic>
      <p:pic>
        <p:nvPicPr>
          <p:cNvPr name="Picture 8" id="8"/>
          <p:cNvPicPr>
            <a:picLocks noChangeAspect="true"/>
          </p:cNvPicPr>
          <p:nvPr/>
        </p:nvPicPr>
        <p:blipFill>
          <a:blip r:embed="rId6"/>
          <a:srcRect l="0" t="0" r="0" b="0"/>
          <a:stretch>
            <a:fillRect/>
          </a:stretch>
        </p:blipFill>
        <p:spPr>
          <a:xfrm flipH="false" flipV="false" rot="0">
            <a:off x="15871230" y="528124"/>
            <a:ext cx="1942310" cy="1406233"/>
          </a:xfrm>
          <a:prstGeom prst="rect">
            <a:avLst/>
          </a:prstGeom>
        </p:spPr>
      </p:pic>
      <p:sp>
        <p:nvSpPr>
          <p:cNvPr name="TextBox 9" id="9"/>
          <p:cNvSpPr txBox="true"/>
          <p:nvPr/>
        </p:nvSpPr>
        <p:spPr>
          <a:xfrm rot="0">
            <a:off x="2677479" y="6799766"/>
            <a:ext cx="6829362" cy="409615"/>
          </a:xfrm>
          <a:prstGeom prst="rect">
            <a:avLst/>
          </a:prstGeom>
        </p:spPr>
        <p:txBody>
          <a:bodyPr anchor="t" rtlCol="false" tIns="0" lIns="0" bIns="0" rIns="0">
            <a:spAutoFit/>
          </a:bodyPr>
          <a:lstStyle/>
          <a:p>
            <a:pPr>
              <a:lnSpc>
                <a:spcPts val="3250"/>
              </a:lnSpc>
            </a:pPr>
            <a:r>
              <a:rPr lang="en-US" sz="2499">
                <a:solidFill>
                  <a:srgbClr val="FFFFFF"/>
                </a:solidFill>
                <a:latin typeface="DM Sans"/>
              </a:rPr>
              <a:t>Chandresh Sharma             101903485</a:t>
            </a:r>
          </a:p>
        </p:txBody>
      </p:sp>
      <p:sp>
        <p:nvSpPr>
          <p:cNvPr name="TextBox 10" id="10"/>
          <p:cNvSpPr txBox="true"/>
          <p:nvPr/>
        </p:nvSpPr>
        <p:spPr>
          <a:xfrm rot="0">
            <a:off x="2677479" y="7861702"/>
            <a:ext cx="6829362" cy="409615"/>
          </a:xfrm>
          <a:prstGeom prst="rect">
            <a:avLst/>
          </a:prstGeom>
        </p:spPr>
        <p:txBody>
          <a:bodyPr anchor="t" rtlCol="false" tIns="0" lIns="0" bIns="0" rIns="0">
            <a:spAutoFit/>
          </a:bodyPr>
          <a:lstStyle/>
          <a:p>
            <a:pPr>
              <a:lnSpc>
                <a:spcPts val="3250"/>
              </a:lnSpc>
            </a:pPr>
            <a:r>
              <a:rPr lang="en-US" sz="2499">
                <a:solidFill>
                  <a:srgbClr val="FFFFFF"/>
                </a:solidFill>
                <a:latin typeface="DM Sans"/>
              </a:rPr>
              <a:t>Samar Deol                           101903158</a:t>
            </a:r>
          </a:p>
        </p:txBody>
      </p:sp>
      <p:sp>
        <p:nvSpPr>
          <p:cNvPr name="TextBox 11" id="11"/>
          <p:cNvSpPr txBox="true"/>
          <p:nvPr/>
        </p:nvSpPr>
        <p:spPr>
          <a:xfrm rot="0">
            <a:off x="2677479" y="5916604"/>
            <a:ext cx="6829362" cy="409615"/>
          </a:xfrm>
          <a:prstGeom prst="rect">
            <a:avLst/>
          </a:prstGeom>
        </p:spPr>
        <p:txBody>
          <a:bodyPr anchor="t" rtlCol="false" tIns="0" lIns="0" bIns="0" rIns="0">
            <a:spAutoFit/>
          </a:bodyPr>
          <a:lstStyle/>
          <a:p>
            <a:pPr marL="0" indent="0" lvl="0">
              <a:lnSpc>
                <a:spcPts val="3250"/>
              </a:lnSpc>
              <a:spcBef>
                <a:spcPct val="0"/>
              </a:spcBef>
            </a:pPr>
            <a:r>
              <a:rPr lang="en-US" sz="2499">
                <a:solidFill>
                  <a:srgbClr val="FFFFFF"/>
                </a:solidFill>
                <a:latin typeface="DM Sans"/>
              </a:rPr>
              <a:t>Kavitash Kumar                   101903476</a:t>
            </a:r>
          </a:p>
        </p:txBody>
      </p:sp>
      <p:sp>
        <p:nvSpPr>
          <p:cNvPr name="TextBox 12" id="12"/>
          <p:cNvSpPr txBox="true"/>
          <p:nvPr/>
        </p:nvSpPr>
        <p:spPr>
          <a:xfrm rot="0">
            <a:off x="1028700" y="339871"/>
            <a:ext cx="15246051" cy="2615327"/>
          </a:xfrm>
          <a:prstGeom prst="rect">
            <a:avLst/>
          </a:prstGeom>
        </p:spPr>
        <p:txBody>
          <a:bodyPr anchor="t" rtlCol="false" tIns="0" lIns="0" bIns="0" rIns="0">
            <a:spAutoFit/>
          </a:bodyPr>
          <a:lstStyle/>
          <a:p>
            <a:pPr algn="ctr">
              <a:lnSpc>
                <a:spcPts val="9960"/>
              </a:lnSpc>
            </a:pPr>
            <a:r>
              <a:rPr lang="en-US" sz="8300">
                <a:solidFill>
                  <a:srgbClr val="FFFFFF"/>
                </a:solidFill>
                <a:latin typeface="Telegraf"/>
              </a:rPr>
              <a:t>Driver Drowsiness Detection Based on Eye Aspect Ratio</a:t>
            </a:r>
          </a:p>
        </p:txBody>
      </p:sp>
      <p:grpSp>
        <p:nvGrpSpPr>
          <p:cNvPr name="Group 13" id="13"/>
          <p:cNvGrpSpPr/>
          <p:nvPr/>
        </p:nvGrpSpPr>
        <p:grpSpPr>
          <a:xfrm rot="0">
            <a:off x="12469097" y="8200097"/>
            <a:ext cx="4977122" cy="1109032"/>
            <a:chOff x="0" y="0"/>
            <a:chExt cx="6636162" cy="1478710"/>
          </a:xfrm>
        </p:grpSpPr>
        <p:sp>
          <p:nvSpPr>
            <p:cNvPr name="TextBox 14" id="14"/>
            <p:cNvSpPr txBox="true"/>
            <p:nvPr/>
          </p:nvSpPr>
          <p:spPr>
            <a:xfrm rot="0">
              <a:off x="753692" y="881121"/>
              <a:ext cx="5882471" cy="597588"/>
            </a:xfrm>
            <a:prstGeom prst="rect">
              <a:avLst/>
            </a:prstGeom>
          </p:spPr>
          <p:txBody>
            <a:bodyPr anchor="t" rtlCol="false" tIns="0" lIns="0" bIns="0" rIns="0">
              <a:spAutoFit/>
            </a:bodyPr>
            <a:lstStyle/>
            <a:p>
              <a:pPr algn="r">
                <a:lnSpc>
                  <a:spcPts val="3639"/>
                </a:lnSpc>
                <a:spcBef>
                  <a:spcPct val="0"/>
                </a:spcBef>
              </a:pPr>
              <a:r>
                <a:rPr lang="en-US" sz="2799">
                  <a:solidFill>
                    <a:srgbClr val="FFFFFF"/>
                  </a:solidFill>
                  <a:latin typeface="DM Sans"/>
                </a:rPr>
                <a:t>with dlib package</a:t>
              </a:r>
            </a:p>
          </p:txBody>
        </p:sp>
        <p:sp>
          <p:nvSpPr>
            <p:cNvPr name="TextBox 15" id="15"/>
            <p:cNvSpPr txBox="true"/>
            <p:nvPr/>
          </p:nvSpPr>
          <p:spPr>
            <a:xfrm rot="0">
              <a:off x="0" y="-76200"/>
              <a:ext cx="6636162" cy="828322"/>
            </a:xfrm>
            <a:prstGeom prst="rect">
              <a:avLst/>
            </a:prstGeom>
          </p:spPr>
          <p:txBody>
            <a:bodyPr anchor="t" rtlCol="false" tIns="0" lIns="0" bIns="0" rIns="0">
              <a:spAutoFit/>
            </a:bodyPr>
            <a:lstStyle/>
            <a:p>
              <a:pPr algn="r">
                <a:lnSpc>
                  <a:spcPts val="4811"/>
                </a:lnSpc>
              </a:pPr>
              <a:r>
                <a:rPr lang="en-US" sz="3701">
                  <a:solidFill>
                    <a:srgbClr val="FFFFFF"/>
                  </a:solidFill>
                  <a:latin typeface="Telegraf Bold"/>
                </a:rPr>
                <a:t>Using OpenCV</a:t>
              </a:r>
            </a:p>
          </p:txBody>
        </p:sp>
      </p:grpSp>
      <p:sp>
        <p:nvSpPr>
          <p:cNvPr name="AutoShape 16" id="16"/>
          <p:cNvSpPr/>
          <p:nvPr/>
        </p:nvSpPr>
        <p:spPr>
          <a:xfrm rot="0">
            <a:off x="1028700" y="8543796"/>
            <a:ext cx="9049642" cy="0"/>
          </a:xfrm>
          <a:prstGeom prst="line">
            <a:avLst/>
          </a:prstGeom>
          <a:ln cap="flat" w="9525">
            <a:solidFill>
              <a:srgbClr val="FFFFFF">
                <a:alpha val="49804"/>
              </a:srgbClr>
            </a:solidFill>
            <a:prstDash val="solid"/>
            <a:headEnd type="none" len="sm" w="sm"/>
            <a:tailEnd type="none" len="sm" w="sm"/>
          </a:ln>
        </p:spPr>
      </p:sp>
      <p:pic>
        <p:nvPicPr>
          <p:cNvPr name="Picture 17" id="17"/>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028700" y="8901424"/>
            <a:ext cx="1019262" cy="407705"/>
          </a:xfrm>
          <a:prstGeom prst="rect">
            <a:avLst/>
          </a:prstGeom>
        </p:spPr>
      </p:pic>
      <p:sp>
        <p:nvSpPr>
          <p:cNvPr name="TextBox 18" id="18"/>
          <p:cNvSpPr txBox="true"/>
          <p:nvPr/>
        </p:nvSpPr>
        <p:spPr>
          <a:xfrm rot="0">
            <a:off x="2677479" y="8899515"/>
            <a:ext cx="6829362" cy="409615"/>
          </a:xfrm>
          <a:prstGeom prst="rect">
            <a:avLst/>
          </a:prstGeom>
        </p:spPr>
        <p:txBody>
          <a:bodyPr anchor="t" rtlCol="false" tIns="0" lIns="0" bIns="0" rIns="0">
            <a:spAutoFit/>
          </a:bodyPr>
          <a:lstStyle/>
          <a:p>
            <a:pPr>
              <a:lnSpc>
                <a:spcPts val="3250"/>
              </a:lnSpc>
            </a:pPr>
            <a:r>
              <a:rPr lang="en-US" sz="2499">
                <a:solidFill>
                  <a:srgbClr val="FFFFFF"/>
                </a:solidFill>
                <a:latin typeface="DM Sans"/>
              </a:rPr>
              <a:t>Ayushi Mahajan                    101903227</a:t>
            </a:r>
          </a:p>
        </p:txBody>
      </p:sp>
      <p:sp>
        <p:nvSpPr>
          <p:cNvPr name="TextBox 19" id="19"/>
          <p:cNvSpPr txBox="true"/>
          <p:nvPr/>
        </p:nvSpPr>
        <p:spPr>
          <a:xfrm rot="0">
            <a:off x="5383307" y="3261955"/>
            <a:ext cx="6856868" cy="1647984"/>
          </a:xfrm>
          <a:prstGeom prst="rect">
            <a:avLst/>
          </a:prstGeom>
        </p:spPr>
        <p:txBody>
          <a:bodyPr anchor="t" rtlCol="false" tIns="0" lIns="0" bIns="0" rIns="0">
            <a:spAutoFit/>
          </a:bodyPr>
          <a:lstStyle/>
          <a:p>
            <a:pPr algn="ctr">
              <a:lnSpc>
                <a:spcPts val="3249"/>
              </a:lnSpc>
            </a:pPr>
            <a:r>
              <a:rPr lang="en-US" sz="2499">
                <a:solidFill>
                  <a:srgbClr val="FFFFFF"/>
                </a:solidFill>
                <a:latin typeface="DM Sans"/>
              </a:rPr>
              <a:t>Under Guidance of </a:t>
            </a:r>
          </a:p>
          <a:p>
            <a:pPr algn="ctr">
              <a:lnSpc>
                <a:spcPts val="3249"/>
              </a:lnSpc>
            </a:pPr>
            <a:r>
              <a:rPr lang="en-US" sz="2499">
                <a:solidFill>
                  <a:srgbClr val="FFFFFF"/>
                </a:solidFill>
                <a:latin typeface="DM Sans Bold"/>
              </a:rPr>
              <a:t>Dr. Shailendra Tiwari</a:t>
            </a:r>
          </a:p>
          <a:p>
            <a:pPr algn="ctr">
              <a:lnSpc>
                <a:spcPts val="3250"/>
              </a:lnSpc>
            </a:pPr>
            <a:r>
              <a:rPr lang="en-US" sz="2499">
                <a:solidFill>
                  <a:srgbClr val="FFFFFF"/>
                </a:solidFill>
                <a:latin typeface="DM Sans"/>
              </a:rPr>
              <a:t>Departement of Computer Science and Engineering</a:t>
            </a:r>
          </a:p>
        </p:txBody>
      </p:sp>
      <p:sp>
        <p:nvSpPr>
          <p:cNvPr name="TextBox 20" id="20"/>
          <p:cNvSpPr txBox="true"/>
          <p:nvPr/>
        </p:nvSpPr>
        <p:spPr>
          <a:xfrm rot="0">
            <a:off x="1028700" y="5114925"/>
            <a:ext cx="6829362" cy="409615"/>
          </a:xfrm>
          <a:prstGeom prst="rect">
            <a:avLst/>
          </a:prstGeom>
        </p:spPr>
        <p:txBody>
          <a:bodyPr anchor="t" rtlCol="false" tIns="0" lIns="0" bIns="0" rIns="0">
            <a:spAutoFit/>
          </a:bodyPr>
          <a:lstStyle/>
          <a:p>
            <a:pPr marL="0" indent="0" lvl="0">
              <a:lnSpc>
                <a:spcPts val="3250"/>
              </a:lnSpc>
              <a:spcBef>
                <a:spcPct val="0"/>
              </a:spcBef>
            </a:pPr>
            <a:r>
              <a:rPr lang="en-US" sz="2499">
                <a:solidFill>
                  <a:srgbClr val="FFFFFF"/>
                </a:solidFill>
                <a:latin typeface="DM Sans"/>
              </a:rPr>
              <a:t>Batch of COE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413806" y="0"/>
            <a:ext cx="8883719" cy="9812860"/>
            <a:chOff x="0" y="0"/>
            <a:chExt cx="11844959" cy="13083813"/>
          </a:xfrm>
        </p:grpSpPr>
        <p:pic>
          <p:nvPicPr>
            <p:cNvPr name="Picture 3" id="3"/>
            <p:cNvPicPr>
              <a:picLocks noChangeAspect="true"/>
            </p:cNvPicPr>
            <p:nvPr/>
          </p:nvPicPr>
          <p:blipFill>
            <a:blip r:embed="rId2"/>
            <a:srcRect l="2832" t="0" r="36813" b="0"/>
            <a:stretch>
              <a:fillRect/>
            </a:stretch>
          </p:blipFill>
          <p:spPr>
            <a:xfrm>
              <a:off x="0" y="0"/>
              <a:ext cx="11844959" cy="13083813"/>
            </a:xfrm>
            <a:prstGeom prst="rect">
              <a:avLst/>
            </a:prstGeom>
          </p:spPr>
        </p:pic>
      </p:gr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9050" y="0"/>
            <a:ext cx="18297525" cy="10287000"/>
          </a:xfrm>
          <a:prstGeom prst="rect">
            <a:avLst/>
          </a:prstGeom>
        </p:spPr>
      </p:pic>
      <p:grpSp>
        <p:nvGrpSpPr>
          <p:cNvPr name="Group 5" id="5"/>
          <p:cNvGrpSpPr/>
          <p:nvPr/>
        </p:nvGrpSpPr>
        <p:grpSpPr>
          <a:xfrm rot="0">
            <a:off x="9148762" y="0"/>
            <a:ext cx="9139238" cy="10287000"/>
            <a:chOff x="0" y="0"/>
            <a:chExt cx="12185650" cy="13716000"/>
          </a:xfrm>
        </p:grpSpPr>
        <p:pic>
          <p:nvPicPr>
            <p:cNvPr name="Picture 6" id="6"/>
            <p:cNvPicPr>
              <a:picLocks noChangeAspect="true"/>
            </p:cNvPicPr>
            <p:nvPr/>
          </p:nvPicPr>
          <p:blipFill>
            <a:blip r:embed="rId5"/>
            <a:srcRect l="32688" t="0" r="32688" b="0"/>
            <a:stretch>
              <a:fillRect/>
            </a:stretch>
          </p:blipFill>
          <p:spPr>
            <a:xfrm>
              <a:off x="0" y="0"/>
              <a:ext cx="12185650" cy="13716000"/>
            </a:xfrm>
            <a:prstGeom prst="rect">
              <a:avLst/>
            </a:prstGeom>
          </p:spPr>
        </p:pic>
      </p:grpSp>
      <p:grpSp>
        <p:nvGrpSpPr>
          <p:cNvPr name="Group 7" id="7"/>
          <p:cNvGrpSpPr/>
          <p:nvPr/>
        </p:nvGrpSpPr>
        <p:grpSpPr>
          <a:xfrm rot="0">
            <a:off x="9413806" y="381000"/>
            <a:ext cx="8539162" cy="8877300"/>
            <a:chOff x="0" y="0"/>
            <a:chExt cx="1913890" cy="1989677"/>
          </a:xfrm>
        </p:grpSpPr>
        <p:sp>
          <p:nvSpPr>
            <p:cNvPr name="Freeform 8" id="8"/>
            <p:cNvSpPr/>
            <p:nvPr/>
          </p:nvSpPr>
          <p:spPr>
            <a:xfrm>
              <a:off x="0" y="0"/>
              <a:ext cx="1913890" cy="1989677"/>
            </a:xfrm>
            <a:custGeom>
              <a:avLst/>
              <a:gdLst/>
              <a:ahLst/>
              <a:cxnLst/>
              <a:rect r="r" b="b" t="t" l="l"/>
              <a:pathLst>
                <a:path h="1989677" w="1913890">
                  <a:moveTo>
                    <a:pt x="0" y="0"/>
                  </a:moveTo>
                  <a:lnTo>
                    <a:pt x="1913890" y="0"/>
                  </a:lnTo>
                  <a:lnTo>
                    <a:pt x="1913890" y="1989677"/>
                  </a:lnTo>
                  <a:lnTo>
                    <a:pt x="0" y="1989677"/>
                  </a:lnTo>
                  <a:close/>
                </a:path>
              </a:pathLst>
            </a:custGeom>
            <a:solidFill>
              <a:srgbClr val="AE6AAD"/>
            </a:solidFill>
          </p:spPr>
        </p:sp>
      </p:grpSp>
      <p:grpSp>
        <p:nvGrpSpPr>
          <p:cNvPr name="Group 9" id="9"/>
          <p:cNvGrpSpPr/>
          <p:nvPr/>
        </p:nvGrpSpPr>
        <p:grpSpPr>
          <a:xfrm rot="639415">
            <a:off x="9033568" y="301611"/>
            <a:ext cx="9166288" cy="6206028"/>
            <a:chOff x="0" y="0"/>
            <a:chExt cx="12221717" cy="8274704"/>
          </a:xfrm>
        </p:grpSpPr>
        <p:sp>
          <p:nvSpPr>
            <p:cNvPr name="TextBox 10" id="10"/>
            <p:cNvSpPr txBox="true"/>
            <p:nvPr/>
          </p:nvSpPr>
          <p:spPr>
            <a:xfrm rot="-592460">
              <a:off x="-19806" y="1050634"/>
              <a:ext cx="11541247" cy="638488"/>
            </a:xfrm>
            <a:prstGeom prst="rect">
              <a:avLst/>
            </a:prstGeom>
          </p:spPr>
          <p:txBody>
            <a:bodyPr anchor="t" rtlCol="false" tIns="0" lIns="0" bIns="0" rIns="0">
              <a:spAutoFit/>
            </a:bodyPr>
            <a:lstStyle/>
            <a:p>
              <a:pPr algn="just">
                <a:lnSpc>
                  <a:spcPts val="3470"/>
                </a:lnSpc>
                <a:spcBef>
                  <a:spcPct val="0"/>
                </a:spcBef>
              </a:pPr>
            </a:p>
          </p:txBody>
        </p:sp>
        <p:sp>
          <p:nvSpPr>
            <p:cNvPr name="TextBox 11" id="11"/>
            <p:cNvSpPr txBox="true"/>
            <p:nvPr/>
          </p:nvSpPr>
          <p:spPr>
            <a:xfrm rot="-515361">
              <a:off x="1517605" y="4344760"/>
              <a:ext cx="10525420" cy="3161914"/>
            </a:xfrm>
            <a:prstGeom prst="rect">
              <a:avLst/>
            </a:prstGeom>
          </p:spPr>
          <p:txBody>
            <a:bodyPr anchor="t" rtlCol="false" tIns="0" lIns="0" bIns="0" rIns="0">
              <a:spAutoFit/>
            </a:bodyPr>
            <a:lstStyle/>
            <a:p>
              <a:pPr algn="ctr">
                <a:lnSpc>
                  <a:spcPts val="17107"/>
                </a:lnSpc>
                <a:spcBef>
                  <a:spcPct val="0"/>
                </a:spcBef>
              </a:pPr>
            </a:p>
          </p:txBody>
        </p:sp>
      </p:grpSp>
      <p:grpSp>
        <p:nvGrpSpPr>
          <p:cNvPr name="Group 12" id="12"/>
          <p:cNvGrpSpPr/>
          <p:nvPr/>
        </p:nvGrpSpPr>
        <p:grpSpPr>
          <a:xfrm rot="0">
            <a:off x="8538784" y="48597"/>
            <a:ext cx="9749216" cy="10287000"/>
            <a:chOff x="0" y="0"/>
            <a:chExt cx="12998955" cy="13716000"/>
          </a:xfrm>
        </p:grpSpPr>
        <p:pic>
          <p:nvPicPr>
            <p:cNvPr name="Picture 13" id="13"/>
            <p:cNvPicPr>
              <a:picLocks noChangeAspect="true"/>
            </p:cNvPicPr>
            <p:nvPr/>
          </p:nvPicPr>
          <p:blipFill>
            <a:blip r:embed="rId2"/>
            <a:srcRect l="0" t="3128" r="40771" b="3128"/>
            <a:stretch>
              <a:fillRect/>
            </a:stretch>
          </p:blipFill>
          <p:spPr>
            <a:xfrm>
              <a:off x="0" y="0"/>
              <a:ext cx="12998955" cy="13716000"/>
            </a:xfrm>
            <a:prstGeom prst="rect">
              <a:avLst/>
            </a:prstGeom>
          </p:spPr>
        </p:pic>
      </p:grpSp>
      <p:grpSp>
        <p:nvGrpSpPr>
          <p:cNvPr name="Group 14" id="14"/>
          <p:cNvGrpSpPr/>
          <p:nvPr/>
        </p:nvGrpSpPr>
        <p:grpSpPr>
          <a:xfrm rot="0">
            <a:off x="8748712" y="214313"/>
            <a:ext cx="9324975" cy="9801225"/>
            <a:chOff x="0" y="0"/>
            <a:chExt cx="1958911" cy="2058957"/>
          </a:xfrm>
        </p:grpSpPr>
        <p:sp>
          <p:nvSpPr>
            <p:cNvPr name="Freeform 15" id="15"/>
            <p:cNvSpPr/>
            <p:nvPr/>
          </p:nvSpPr>
          <p:spPr>
            <a:xfrm>
              <a:off x="0" y="0"/>
              <a:ext cx="1958911" cy="2058957"/>
            </a:xfrm>
            <a:custGeom>
              <a:avLst/>
              <a:gdLst/>
              <a:ahLst/>
              <a:cxnLst/>
              <a:rect r="r" b="b" t="t" l="l"/>
              <a:pathLst>
                <a:path h="2058957" w="1958911">
                  <a:moveTo>
                    <a:pt x="0" y="0"/>
                  </a:moveTo>
                  <a:lnTo>
                    <a:pt x="1958911" y="0"/>
                  </a:lnTo>
                  <a:lnTo>
                    <a:pt x="1958911" y="2058957"/>
                  </a:lnTo>
                  <a:lnTo>
                    <a:pt x="0" y="2058957"/>
                  </a:lnTo>
                  <a:close/>
                </a:path>
              </a:pathLst>
            </a:custGeom>
            <a:solidFill>
              <a:srgbClr val="E9E8E9">
                <a:alpha val="69804"/>
              </a:srgbClr>
            </a:solidFill>
          </p:spPr>
        </p:sp>
      </p:grpSp>
      <p:grpSp>
        <p:nvGrpSpPr>
          <p:cNvPr name="Group 16" id="16"/>
          <p:cNvGrpSpPr/>
          <p:nvPr/>
        </p:nvGrpSpPr>
        <p:grpSpPr>
          <a:xfrm rot="0">
            <a:off x="865041" y="1649818"/>
            <a:ext cx="6742160" cy="3803690"/>
            <a:chOff x="0" y="0"/>
            <a:chExt cx="8989547" cy="5071587"/>
          </a:xfrm>
        </p:grpSpPr>
        <p:sp>
          <p:nvSpPr>
            <p:cNvPr name="TextBox 17" id="17"/>
            <p:cNvSpPr txBox="true"/>
            <p:nvPr/>
          </p:nvSpPr>
          <p:spPr>
            <a:xfrm rot="0">
              <a:off x="0" y="0"/>
              <a:ext cx="8989547" cy="3820160"/>
            </a:xfrm>
            <a:prstGeom prst="rect">
              <a:avLst/>
            </a:prstGeom>
          </p:spPr>
          <p:txBody>
            <a:bodyPr anchor="t" rtlCol="false" tIns="0" lIns="0" bIns="0" rIns="0">
              <a:spAutoFit/>
            </a:bodyPr>
            <a:lstStyle/>
            <a:p>
              <a:pPr algn="l">
                <a:lnSpc>
                  <a:spcPts val="11279"/>
                </a:lnSpc>
              </a:pPr>
              <a:r>
                <a:rPr lang="en-US" sz="9399" spc="413">
                  <a:solidFill>
                    <a:srgbClr val="FFFFFF"/>
                  </a:solidFill>
                  <a:latin typeface="Alegreya Bold"/>
                </a:rPr>
                <a:t>Conclusion and Scope</a:t>
              </a:r>
            </a:p>
          </p:txBody>
        </p:sp>
        <p:sp>
          <p:nvSpPr>
            <p:cNvPr name="TextBox 18" id="18"/>
            <p:cNvSpPr txBox="true"/>
            <p:nvPr/>
          </p:nvSpPr>
          <p:spPr>
            <a:xfrm rot="0">
              <a:off x="0" y="4473999"/>
              <a:ext cx="6861629" cy="597588"/>
            </a:xfrm>
            <a:prstGeom prst="rect">
              <a:avLst/>
            </a:prstGeom>
          </p:spPr>
          <p:txBody>
            <a:bodyPr anchor="t" rtlCol="false" tIns="0" lIns="0" bIns="0" rIns="0">
              <a:spAutoFit/>
            </a:bodyPr>
            <a:lstStyle/>
            <a:p>
              <a:pPr algn="l" marL="0" indent="0" lvl="0">
                <a:lnSpc>
                  <a:spcPts val="3639"/>
                </a:lnSpc>
                <a:spcBef>
                  <a:spcPct val="0"/>
                </a:spcBef>
              </a:pPr>
            </a:p>
          </p:txBody>
        </p:sp>
      </p:grpSp>
      <p:sp>
        <p:nvSpPr>
          <p:cNvPr name="TextBox 19" id="19"/>
          <p:cNvSpPr txBox="true"/>
          <p:nvPr/>
        </p:nvSpPr>
        <p:spPr>
          <a:xfrm rot="0">
            <a:off x="9210486" y="668318"/>
            <a:ext cx="8405812" cy="8149590"/>
          </a:xfrm>
          <a:prstGeom prst="rect">
            <a:avLst/>
          </a:prstGeom>
        </p:spPr>
        <p:txBody>
          <a:bodyPr anchor="t" rtlCol="false" tIns="0" lIns="0" bIns="0" rIns="0">
            <a:spAutoFit/>
          </a:bodyPr>
          <a:lstStyle/>
          <a:p>
            <a:pPr algn="just">
              <a:lnSpc>
                <a:spcPts val="3780"/>
              </a:lnSpc>
            </a:pPr>
            <a:r>
              <a:rPr lang="en-US" sz="2700">
                <a:solidFill>
                  <a:srgbClr val="000000"/>
                </a:solidFill>
                <a:latin typeface="Inter Bold"/>
              </a:rPr>
              <a:t>Purpose of our project is to help solving real life problem in very cost effect way. It alerts the truck driver as well as the owner of </a:t>
            </a:r>
            <a:r>
              <a:rPr lang="en-US" sz="500">
                <a:solidFill>
                  <a:srgbClr val="000000"/>
                </a:solidFill>
                <a:latin typeface="Inter Bold"/>
              </a:rPr>
              <a:t>the company. Whenever the </a:t>
            </a:r>
            <a:r>
              <a:rPr lang="en-US" sz="2700">
                <a:solidFill>
                  <a:srgbClr val="000000"/>
                </a:solidFill>
                <a:latin typeface="Inter Bold"/>
              </a:rPr>
              <a:t>driver feels drowsy and closes his eyes for more than a second, the buzzer is blown. As a result, it alerts the driver. It also warns the owner of the truck driver by sending him text messages. As a result the accident ratio decreases. Hence, our project if commercially developed will help in saving the precious life of truck  driver &amp; money of the owner.</a:t>
            </a:r>
          </a:p>
          <a:p>
            <a:pPr algn="just">
              <a:lnSpc>
                <a:spcPts val="3780"/>
              </a:lnSpc>
            </a:pPr>
          </a:p>
          <a:p>
            <a:pPr algn="just">
              <a:lnSpc>
                <a:spcPts val="3780"/>
              </a:lnSpc>
            </a:pPr>
            <a:r>
              <a:rPr lang="en-US" sz="2700">
                <a:solidFill>
                  <a:srgbClr val="000000"/>
                </a:solidFill>
                <a:latin typeface="Inter Bold"/>
              </a:rPr>
              <a:t>Coming to future scope this system can be further extended to have security like only certain people can access the vehicle. In case of theft, the vehicle does not start and an mms of the burglar could be sent to the owner of the vehicle.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3222923" y="-384472"/>
            <a:ext cx="5479746" cy="2739873"/>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3222923" y="2436881"/>
            <a:ext cx="5479746" cy="5489727"/>
          </a:xfrm>
          <a:prstGeom prst="rect">
            <a:avLst/>
          </a:prstGeom>
        </p:spPr>
      </p:pic>
      <p:sp>
        <p:nvSpPr>
          <p:cNvPr name="TextBox 4" id="4"/>
          <p:cNvSpPr txBox="true"/>
          <p:nvPr/>
        </p:nvSpPr>
        <p:spPr>
          <a:xfrm rot="0">
            <a:off x="660939" y="259057"/>
            <a:ext cx="10552911" cy="1357670"/>
          </a:xfrm>
          <a:prstGeom prst="rect">
            <a:avLst/>
          </a:prstGeom>
        </p:spPr>
        <p:txBody>
          <a:bodyPr anchor="t" rtlCol="false" tIns="0" lIns="0" bIns="0" rIns="0">
            <a:spAutoFit/>
          </a:bodyPr>
          <a:lstStyle/>
          <a:p>
            <a:pPr>
              <a:lnSpc>
                <a:spcPts val="9940"/>
              </a:lnSpc>
            </a:pPr>
            <a:r>
              <a:rPr lang="en-US" sz="8283" spc="82">
                <a:solidFill>
                  <a:srgbClr val="AE6AAD"/>
                </a:solidFill>
                <a:latin typeface="Telegraf"/>
              </a:rPr>
              <a:t>Objective</a:t>
            </a:r>
          </a:p>
        </p:txBody>
      </p:sp>
      <p:sp>
        <p:nvSpPr>
          <p:cNvPr name="TextBox 5" id="5"/>
          <p:cNvSpPr txBox="true"/>
          <p:nvPr/>
        </p:nvSpPr>
        <p:spPr>
          <a:xfrm rot="0">
            <a:off x="497280" y="1022904"/>
            <a:ext cx="12124787" cy="8288324"/>
          </a:xfrm>
          <a:prstGeom prst="rect">
            <a:avLst/>
          </a:prstGeom>
        </p:spPr>
        <p:txBody>
          <a:bodyPr anchor="t" rtlCol="false" tIns="0" lIns="0" bIns="0" rIns="0">
            <a:spAutoFit/>
          </a:bodyPr>
          <a:lstStyle/>
          <a:p>
            <a:pPr algn="just">
              <a:lnSpc>
                <a:spcPts val="2715"/>
              </a:lnSpc>
            </a:pPr>
          </a:p>
          <a:p>
            <a:pPr algn="just">
              <a:lnSpc>
                <a:spcPts val="3509"/>
              </a:lnSpc>
            </a:pPr>
          </a:p>
          <a:p>
            <a:pPr algn="just">
              <a:lnSpc>
                <a:spcPts val="4022"/>
              </a:lnSpc>
            </a:pPr>
          </a:p>
          <a:p>
            <a:pPr algn="just" marL="668007" indent="-334004" lvl="1">
              <a:lnSpc>
                <a:spcPts val="4022"/>
              </a:lnSpc>
              <a:buFont typeface="Arial"/>
              <a:buChar char="•"/>
            </a:pPr>
            <a:r>
              <a:rPr lang="en-US" sz="3094">
                <a:solidFill>
                  <a:srgbClr val="FFFFFF"/>
                </a:solidFill>
                <a:latin typeface="DM Sans"/>
              </a:rPr>
              <a:t>As AIIMS Neurology India's research has found, more than 20% of all road accident victims are found suffering from sleep disorders.</a:t>
            </a:r>
          </a:p>
          <a:p>
            <a:pPr algn="just" marL="668007" indent="-334004" lvl="1">
              <a:lnSpc>
                <a:spcPts val="4022"/>
              </a:lnSpc>
              <a:buFont typeface="Arial"/>
              <a:buChar char="•"/>
            </a:pPr>
            <a:r>
              <a:rPr lang="en-US" sz="3094">
                <a:solidFill>
                  <a:srgbClr val="FFFFFF"/>
                </a:solidFill>
                <a:latin typeface="DM Sans"/>
              </a:rPr>
              <a:t>Another study revealed that more than 23% of truck drivers have sleep deprivation.</a:t>
            </a:r>
          </a:p>
          <a:p>
            <a:pPr algn="just" marL="668007" indent="-334004" lvl="1">
              <a:lnSpc>
                <a:spcPts val="4022"/>
              </a:lnSpc>
              <a:buFont typeface="Arial"/>
              <a:buChar char="•"/>
            </a:pPr>
            <a:r>
              <a:rPr lang="en-US" sz="3094">
                <a:solidFill>
                  <a:srgbClr val="FFFFFF"/>
                </a:solidFill>
                <a:latin typeface="DM Sans"/>
              </a:rPr>
              <a:t>Many drivers face fatal accidents when they sleep or feel drowsy while driving</a:t>
            </a:r>
          </a:p>
          <a:p>
            <a:pPr algn="just" marL="668007" indent="-334004" lvl="1">
              <a:lnSpc>
                <a:spcPts val="4022"/>
              </a:lnSpc>
              <a:buFont typeface="Arial"/>
              <a:buChar char="•"/>
            </a:pPr>
            <a:r>
              <a:rPr lang="en-US" sz="3094">
                <a:solidFill>
                  <a:srgbClr val="FFFFFF"/>
                </a:solidFill>
                <a:latin typeface="DM Sans"/>
              </a:rPr>
              <a:t>Hence, To overcome this problem, Driver Drowsiness Detection system is used. </a:t>
            </a:r>
          </a:p>
          <a:p>
            <a:pPr algn="just" marL="668007" indent="-334004" lvl="1">
              <a:lnSpc>
                <a:spcPts val="4022"/>
              </a:lnSpc>
              <a:buFont typeface="Arial"/>
              <a:buChar char="•"/>
            </a:pPr>
            <a:r>
              <a:rPr lang="en-US" sz="3094">
                <a:solidFill>
                  <a:srgbClr val="CB6CE6"/>
                </a:solidFill>
                <a:latin typeface="DM Sans Bold"/>
              </a:rPr>
              <a:t>The main</a:t>
            </a:r>
            <a:r>
              <a:rPr lang="en-US" sz="3094">
                <a:solidFill>
                  <a:srgbClr val="CB6CE6"/>
                </a:solidFill>
                <a:latin typeface="DM Sans"/>
              </a:rPr>
              <a:t> </a:t>
            </a:r>
            <a:r>
              <a:rPr lang="en-US" sz="3094">
                <a:solidFill>
                  <a:srgbClr val="CB6CE6"/>
                </a:solidFill>
                <a:latin typeface="DM Sans Bold"/>
              </a:rPr>
              <a:t>objective</a:t>
            </a:r>
            <a:r>
              <a:rPr lang="en-US" sz="3094">
                <a:solidFill>
                  <a:srgbClr val="FFFFFF"/>
                </a:solidFill>
                <a:latin typeface="DM Sans Bold"/>
              </a:rPr>
              <a:t> </a:t>
            </a:r>
            <a:r>
              <a:rPr lang="en-US" sz="3094">
                <a:solidFill>
                  <a:srgbClr val="FFFFFF"/>
                </a:solidFill>
                <a:latin typeface="DM Sans"/>
              </a:rPr>
              <a:t>of this system is to detect whether the person is feeling sleepy or whether the  person’s eyes are closed for a few seconds or not. This system will alert the driver when drowsiness is detected.</a:t>
            </a:r>
          </a:p>
          <a:p>
            <a:pPr algn="just" marL="0" indent="0" lvl="0">
              <a:lnSpc>
                <a:spcPts val="2715"/>
              </a:lnSpc>
              <a:spcBef>
                <a:spcPct val="0"/>
              </a:spcBef>
            </a:pPr>
          </a:p>
        </p:txBody>
      </p:sp>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10800000">
            <a:off x="13222923" y="7926608"/>
            <a:ext cx="5489727" cy="2744864"/>
          </a:xfrm>
          <a:prstGeom prst="rect">
            <a:avLst/>
          </a:prstGeom>
        </p:spPr>
      </p:pic>
      <p:pic>
        <p:nvPicPr>
          <p:cNvPr name="Picture 7" id="7"/>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5683229" y="164718"/>
            <a:ext cx="1322859" cy="1236874"/>
          </a:xfrm>
          <a:prstGeom prst="rect">
            <a:avLst/>
          </a:prstGeom>
        </p:spPr>
      </p:pic>
      <p:pic>
        <p:nvPicPr>
          <p:cNvPr name="Picture 8" id="8"/>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193127" y="164718"/>
            <a:ext cx="1322859" cy="1236874"/>
          </a:xfrm>
          <a:prstGeom prst="rect">
            <a:avLst/>
          </a:prstGeom>
        </p:spPr>
      </p:pic>
      <p:pic>
        <p:nvPicPr>
          <p:cNvPr name="Picture 9" id="9"/>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8731289" y="164718"/>
            <a:ext cx="1322859" cy="1236874"/>
          </a:xfrm>
          <a:prstGeom prst="rect">
            <a:avLst/>
          </a:prstGeom>
        </p:spPr>
      </p:pic>
      <p:pic>
        <p:nvPicPr>
          <p:cNvPr name="Picture 10" id="10"/>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0329577" y="164718"/>
            <a:ext cx="1322859" cy="1236874"/>
          </a:xfrm>
          <a:prstGeom prst="rect">
            <a:avLst/>
          </a:prstGeom>
        </p:spPr>
      </p:pic>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413806" y="0"/>
            <a:ext cx="8883719" cy="9812860"/>
            <a:chOff x="0" y="0"/>
            <a:chExt cx="11844959" cy="13083813"/>
          </a:xfrm>
        </p:grpSpPr>
        <p:pic>
          <p:nvPicPr>
            <p:cNvPr name="Picture 3" id="3"/>
            <p:cNvPicPr>
              <a:picLocks noChangeAspect="true"/>
            </p:cNvPicPr>
            <p:nvPr/>
          </p:nvPicPr>
          <p:blipFill>
            <a:blip r:embed="rId2"/>
            <a:srcRect l="2832" t="0" r="36813" b="0"/>
            <a:stretch>
              <a:fillRect/>
            </a:stretch>
          </p:blipFill>
          <p:spPr>
            <a:xfrm>
              <a:off x="0" y="0"/>
              <a:ext cx="11844959" cy="13083813"/>
            </a:xfrm>
            <a:prstGeom prst="rect">
              <a:avLst/>
            </a:prstGeom>
          </p:spPr>
        </p:pic>
      </p:gr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0" y="0"/>
            <a:ext cx="18297525" cy="10287000"/>
          </a:xfrm>
          <a:prstGeom prst="rect">
            <a:avLst/>
          </a:prstGeom>
        </p:spPr>
      </p:pic>
      <p:grpSp>
        <p:nvGrpSpPr>
          <p:cNvPr name="Group 5" id="5"/>
          <p:cNvGrpSpPr/>
          <p:nvPr/>
        </p:nvGrpSpPr>
        <p:grpSpPr>
          <a:xfrm rot="0">
            <a:off x="9148762" y="0"/>
            <a:ext cx="9139238" cy="10287000"/>
            <a:chOff x="0" y="0"/>
            <a:chExt cx="12185650" cy="13716000"/>
          </a:xfrm>
        </p:grpSpPr>
        <p:pic>
          <p:nvPicPr>
            <p:cNvPr name="Picture 6" id="6"/>
            <p:cNvPicPr>
              <a:picLocks noChangeAspect="true"/>
            </p:cNvPicPr>
            <p:nvPr/>
          </p:nvPicPr>
          <p:blipFill>
            <a:blip r:embed="rId5"/>
            <a:srcRect l="32688" t="0" r="32688" b="0"/>
            <a:stretch>
              <a:fillRect/>
            </a:stretch>
          </p:blipFill>
          <p:spPr>
            <a:xfrm>
              <a:off x="0" y="0"/>
              <a:ext cx="12185650" cy="13716000"/>
            </a:xfrm>
            <a:prstGeom prst="rect">
              <a:avLst/>
            </a:prstGeom>
          </p:spPr>
        </p:pic>
      </p:grpSp>
      <p:grpSp>
        <p:nvGrpSpPr>
          <p:cNvPr name="Group 7" id="7"/>
          <p:cNvGrpSpPr/>
          <p:nvPr/>
        </p:nvGrpSpPr>
        <p:grpSpPr>
          <a:xfrm rot="0">
            <a:off x="9413806" y="381000"/>
            <a:ext cx="8539162" cy="8877300"/>
            <a:chOff x="0" y="0"/>
            <a:chExt cx="1913890" cy="1989677"/>
          </a:xfrm>
        </p:grpSpPr>
        <p:sp>
          <p:nvSpPr>
            <p:cNvPr name="Freeform 8" id="8"/>
            <p:cNvSpPr/>
            <p:nvPr/>
          </p:nvSpPr>
          <p:spPr>
            <a:xfrm>
              <a:off x="0" y="0"/>
              <a:ext cx="1913890" cy="1989677"/>
            </a:xfrm>
            <a:custGeom>
              <a:avLst/>
              <a:gdLst/>
              <a:ahLst/>
              <a:cxnLst/>
              <a:rect r="r" b="b" t="t" l="l"/>
              <a:pathLst>
                <a:path h="1989677" w="1913890">
                  <a:moveTo>
                    <a:pt x="0" y="0"/>
                  </a:moveTo>
                  <a:lnTo>
                    <a:pt x="1913890" y="0"/>
                  </a:lnTo>
                  <a:lnTo>
                    <a:pt x="1913890" y="1989677"/>
                  </a:lnTo>
                  <a:lnTo>
                    <a:pt x="0" y="1989677"/>
                  </a:lnTo>
                  <a:close/>
                </a:path>
              </a:pathLst>
            </a:custGeom>
            <a:solidFill>
              <a:srgbClr val="AE6AAD"/>
            </a:solidFill>
          </p:spPr>
        </p:sp>
      </p:grpSp>
      <p:grpSp>
        <p:nvGrpSpPr>
          <p:cNvPr name="Group 9" id="9"/>
          <p:cNvGrpSpPr/>
          <p:nvPr/>
        </p:nvGrpSpPr>
        <p:grpSpPr>
          <a:xfrm rot="639415">
            <a:off x="9033568" y="301611"/>
            <a:ext cx="9166288" cy="6206028"/>
            <a:chOff x="0" y="0"/>
            <a:chExt cx="12221717" cy="8274704"/>
          </a:xfrm>
        </p:grpSpPr>
        <p:sp>
          <p:nvSpPr>
            <p:cNvPr name="TextBox 10" id="10"/>
            <p:cNvSpPr txBox="true"/>
            <p:nvPr/>
          </p:nvSpPr>
          <p:spPr>
            <a:xfrm rot="-592460">
              <a:off x="-19806" y="1050634"/>
              <a:ext cx="11541247" cy="638488"/>
            </a:xfrm>
            <a:prstGeom prst="rect">
              <a:avLst/>
            </a:prstGeom>
          </p:spPr>
          <p:txBody>
            <a:bodyPr anchor="t" rtlCol="false" tIns="0" lIns="0" bIns="0" rIns="0">
              <a:spAutoFit/>
            </a:bodyPr>
            <a:lstStyle/>
            <a:p>
              <a:pPr algn="just">
                <a:lnSpc>
                  <a:spcPts val="3470"/>
                </a:lnSpc>
                <a:spcBef>
                  <a:spcPct val="0"/>
                </a:spcBef>
              </a:pPr>
            </a:p>
          </p:txBody>
        </p:sp>
        <p:sp>
          <p:nvSpPr>
            <p:cNvPr name="TextBox 11" id="11"/>
            <p:cNvSpPr txBox="true"/>
            <p:nvPr/>
          </p:nvSpPr>
          <p:spPr>
            <a:xfrm rot="-515361">
              <a:off x="1517605" y="4344760"/>
              <a:ext cx="10525420" cy="3161914"/>
            </a:xfrm>
            <a:prstGeom prst="rect">
              <a:avLst/>
            </a:prstGeom>
          </p:spPr>
          <p:txBody>
            <a:bodyPr anchor="t" rtlCol="false" tIns="0" lIns="0" bIns="0" rIns="0">
              <a:spAutoFit/>
            </a:bodyPr>
            <a:lstStyle/>
            <a:p>
              <a:pPr algn="ctr">
                <a:lnSpc>
                  <a:spcPts val="17107"/>
                </a:lnSpc>
                <a:spcBef>
                  <a:spcPct val="0"/>
                </a:spcBef>
              </a:pPr>
            </a:p>
          </p:txBody>
        </p:sp>
      </p:grpSp>
      <p:grpSp>
        <p:nvGrpSpPr>
          <p:cNvPr name="Group 12" id="12"/>
          <p:cNvGrpSpPr/>
          <p:nvPr/>
        </p:nvGrpSpPr>
        <p:grpSpPr>
          <a:xfrm rot="0">
            <a:off x="8538784" y="48597"/>
            <a:ext cx="9749216" cy="10287000"/>
            <a:chOff x="0" y="0"/>
            <a:chExt cx="12998955" cy="13716000"/>
          </a:xfrm>
        </p:grpSpPr>
        <p:pic>
          <p:nvPicPr>
            <p:cNvPr name="Picture 13" id="13"/>
            <p:cNvPicPr>
              <a:picLocks noChangeAspect="true"/>
            </p:cNvPicPr>
            <p:nvPr/>
          </p:nvPicPr>
          <p:blipFill>
            <a:blip r:embed="rId2"/>
            <a:srcRect l="0" t="3128" r="40771" b="3128"/>
            <a:stretch>
              <a:fillRect/>
            </a:stretch>
          </p:blipFill>
          <p:spPr>
            <a:xfrm>
              <a:off x="0" y="0"/>
              <a:ext cx="12998955" cy="13716000"/>
            </a:xfrm>
            <a:prstGeom prst="rect">
              <a:avLst/>
            </a:prstGeom>
          </p:spPr>
        </p:pic>
      </p:grpSp>
      <p:grpSp>
        <p:nvGrpSpPr>
          <p:cNvPr name="Group 14" id="14"/>
          <p:cNvGrpSpPr/>
          <p:nvPr/>
        </p:nvGrpSpPr>
        <p:grpSpPr>
          <a:xfrm rot="0">
            <a:off x="8748712" y="214313"/>
            <a:ext cx="9324975" cy="9801225"/>
            <a:chOff x="0" y="0"/>
            <a:chExt cx="1958911" cy="2058957"/>
          </a:xfrm>
        </p:grpSpPr>
        <p:sp>
          <p:nvSpPr>
            <p:cNvPr name="Freeform 15" id="15"/>
            <p:cNvSpPr/>
            <p:nvPr/>
          </p:nvSpPr>
          <p:spPr>
            <a:xfrm>
              <a:off x="0" y="0"/>
              <a:ext cx="1958911" cy="2058957"/>
            </a:xfrm>
            <a:custGeom>
              <a:avLst/>
              <a:gdLst/>
              <a:ahLst/>
              <a:cxnLst/>
              <a:rect r="r" b="b" t="t" l="l"/>
              <a:pathLst>
                <a:path h="2058957" w="1958911">
                  <a:moveTo>
                    <a:pt x="0" y="0"/>
                  </a:moveTo>
                  <a:lnTo>
                    <a:pt x="1958911" y="0"/>
                  </a:lnTo>
                  <a:lnTo>
                    <a:pt x="1958911" y="2058957"/>
                  </a:lnTo>
                  <a:lnTo>
                    <a:pt x="0" y="2058957"/>
                  </a:lnTo>
                  <a:close/>
                </a:path>
              </a:pathLst>
            </a:custGeom>
            <a:solidFill>
              <a:srgbClr val="E9E8E9">
                <a:alpha val="69804"/>
              </a:srgbClr>
            </a:solidFill>
          </p:spPr>
        </p:sp>
      </p:grpSp>
      <p:grpSp>
        <p:nvGrpSpPr>
          <p:cNvPr name="Group 16" id="16"/>
          <p:cNvGrpSpPr/>
          <p:nvPr/>
        </p:nvGrpSpPr>
        <p:grpSpPr>
          <a:xfrm rot="0">
            <a:off x="781122" y="1517584"/>
            <a:ext cx="7757662" cy="3774083"/>
            <a:chOff x="0" y="0"/>
            <a:chExt cx="10343549" cy="5032111"/>
          </a:xfrm>
        </p:grpSpPr>
        <p:sp>
          <p:nvSpPr>
            <p:cNvPr name="TextBox 17" id="17"/>
            <p:cNvSpPr txBox="true"/>
            <p:nvPr/>
          </p:nvSpPr>
          <p:spPr>
            <a:xfrm rot="0">
              <a:off x="0" y="-9525"/>
              <a:ext cx="10343549" cy="3601720"/>
            </a:xfrm>
            <a:prstGeom prst="rect">
              <a:avLst/>
            </a:prstGeom>
          </p:spPr>
          <p:txBody>
            <a:bodyPr anchor="t" rtlCol="false" tIns="0" lIns="0" bIns="0" rIns="0">
              <a:spAutoFit/>
            </a:bodyPr>
            <a:lstStyle/>
            <a:p>
              <a:pPr>
                <a:lnSpc>
                  <a:spcPts val="10607"/>
                </a:lnSpc>
              </a:pPr>
              <a:r>
                <a:rPr lang="en-US" sz="8839" spc="-8">
                  <a:solidFill>
                    <a:srgbClr val="FFFFFF"/>
                  </a:solidFill>
                  <a:latin typeface="Alegreya Bold"/>
                </a:rPr>
                <a:t>Literature </a:t>
              </a:r>
            </a:p>
            <a:p>
              <a:pPr algn="l">
                <a:lnSpc>
                  <a:spcPts val="10607"/>
                </a:lnSpc>
              </a:pPr>
              <a:r>
                <a:rPr lang="en-US" sz="8839" spc="-8">
                  <a:solidFill>
                    <a:srgbClr val="FFFFFF"/>
                  </a:solidFill>
                  <a:latin typeface="Alegreya Bold"/>
                </a:rPr>
                <a:t>Survey</a:t>
              </a:r>
            </a:p>
          </p:txBody>
        </p:sp>
        <p:sp>
          <p:nvSpPr>
            <p:cNvPr name="TextBox 18" id="18"/>
            <p:cNvSpPr txBox="true"/>
            <p:nvPr/>
          </p:nvSpPr>
          <p:spPr>
            <a:xfrm rot="0">
              <a:off x="0" y="4339293"/>
              <a:ext cx="7895124" cy="692817"/>
            </a:xfrm>
            <a:prstGeom prst="rect">
              <a:avLst/>
            </a:prstGeom>
          </p:spPr>
          <p:txBody>
            <a:bodyPr anchor="t" rtlCol="false" tIns="0" lIns="0" bIns="0" rIns="0">
              <a:spAutoFit/>
            </a:bodyPr>
            <a:lstStyle/>
            <a:p>
              <a:pPr algn="l" marL="0" indent="0" lvl="0">
                <a:lnSpc>
                  <a:spcPts val="4188"/>
                </a:lnSpc>
                <a:spcBef>
                  <a:spcPct val="0"/>
                </a:spcBef>
              </a:pPr>
            </a:p>
          </p:txBody>
        </p:sp>
      </p:grpSp>
      <p:sp>
        <p:nvSpPr>
          <p:cNvPr name="TextBox 19" id="19"/>
          <p:cNvSpPr txBox="true"/>
          <p:nvPr/>
        </p:nvSpPr>
        <p:spPr>
          <a:xfrm rot="0">
            <a:off x="8984397" y="971550"/>
            <a:ext cx="8452462" cy="8452561"/>
          </a:xfrm>
          <a:prstGeom prst="rect">
            <a:avLst/>
          </a:prstGeom>
        </p:spPr>
        <p:txBody>
          <a:bodyPr anchor="t" rtlCol="false" tIns="0" lIns="0" bIns="0" rIns="0">
            <a:spAutoFit/>
          </a:bodyPr>
          <a:lstStyle/>
          <a:p>
            <a:pPr algn="just" marL="513469" indent="-256735" lvl="1">
              <a:lnSpc>
                <a:spcPts val="3329"/>
              </a:lnSpc>
              <a:buFont typeface="Arial"/>
              <a:buChar char="•"/>
            </a:pPr>
            <a:r>
              <a:rPr lang="en-US" sz="2378">
                <a:solidFill>
                  <a:srgbClr val="000000"/>
                </a:solidFill>
                <a:latin typeface="Inter Bold"/>
              </a:rPr>
              <a:t>In 2011, M.J. Flores explained the driver sleep detection system under the infrared light of a smart car. He used Artificial Intelligence algorithms to process visual information to detect , track and analyze both the driver's face and eyes to calculate indications of drowsiness and disturbance.</a:t>
            </a:r>
          </a:p>
          <a:p>
            <a:pPr algn="just">
              <a:lnSpc>
                <a:spcPts val="3329"/>
              </a:lnSpc>
            </a:pPr>
          </a:p>
          <a:p>
            <a:pPr algn="just" marL="513469" indent="-256735" lvl="1">
              <a:lnSpc>
                <a:spcPts val="3329"/>
              </a:lnSpc>
              <a:buFont typeface="Arial"/>
              <a:buChar char="•"/>
            </a:pPr>
            <a:r>
              <a:rPr lang="en-US" sz="2378">
                <a:solidFill>
                  <a:srgbClr val="000000"/>
                </a:solidFill>
                <a:latin typeface="Inter Bold"/>
              </a:rPr>
              <a:t>In June 2012, A. Cheng explained Driver Sleep Recognition Based on Computer Visual Technology. A solid eye tracking algorithm was introduced to address the problems caused by changes in light and position of the driver.</a:t>
            </a:r>
          </a:p>
          <a:p>
            <a:pPr algn="just">
              <a:lnSpc>
                <a:spcPts val="3329"/>
              </a:lnSpc>
            </a:pPr>
          </a:p>
          <a:p>
            <a:pPr algn="just" marL="513469" indent="-256735" lvl="1">
              <a:lnSpc>
                <a:spcPts val="3329"/>
              </a:lnSpc>
              <a:buFont typeface="Arial"/>
              <a:buChar char="•"/>
            </a:pPr>
            <a:r>
              <a:rPr lang="en-US" sz="2378">
                <a:solidFill>
                  <a:srgbClr val="000000"/>
                </a:solidFill>
                <a:latin typeface="Inter Bold"/>
              </a:rPr>
              <a:t>In 2013, G. Kong defined Visual Analysis of the Situation and Position of the Head of Driver Monitoring. They introduced visual analysis of eye state and head pose to monitor the vehicle driver. The SVM is employed to divide the sequence of video segments into warning or non-warning driving events.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0" y="0"/>
            <a:ext cx="18297525" cy="10287000"/>
          </a:xfrm>
          <a:prstGeom prst="rect">
            <a:avLst/>
          </a:prstGeom>
        </p:spPr>
      </p:pic>
      <p:grpSp>
        <p:nvGrpSpPr>
          <p:cNvPr name="Group 3" id="3"/>
          <p:cNvGrpSpPr/>
          <p:nvPr/>
        </p:nvGrpSpPr>
        <p:grpSpPr>
          <a:xfrm rot="0">
            <a:off x="7421399" y="0"/>
            <a:ext cx="10885651" cy="10287000"/>
            <a:chOff x="0" y="0"/>
            <a:chExt cx="14514201" cy="13716000"/>
          </a:xfrm>
        </p:grpSpPr>
        <p:pic>
          <p:nvPicPr>
            <p:cNvPr name="Picture 4" id="4"/>
            <p:cNvPicPr>
              <a:picLocks noChangeAspect="true"/>
            </p:cNvPicPr>
            <p:nvPr/>
          </p:nvPicPr>
          <p:blipFill>
            <a:blip r:embed="rId4"/>
            <a:srcRect l="0" t="8021" r="40771" b="8021"/>
            <a:stretch>
              <a:fillRect/>
            </a:stretch>
          </p:blipFill>
          <p:spPr>
            <a:xfrm>
              <a:off x="0" y="0"/>
              <a:ext cx="14514201" cy="13716000"/>
            </a:xfrm>
            <a:prstGeom prst="rect">
              <a:avLst/>
            </a:prstGeom>
          </p:spPr>
        </p:pic>
      </p:grpSp>
      <p:grpSp>
        <p:nvGrpSpPr>
          <p:cNvPr name="Group 5" id="5"/>
          <p:cNvGrpSpPr/>
          <p:nvPr/>
        </p:nvGrpSpPr>
        <p:grpSpPr>
          <a:xfrm rot="0">
            <a:off x="7863849" y="482628"/>
            <a:ext cx="8311093" cy="2059242"/>
            <a:chOff x="0" y="0"/>
            <a:chExt cx="6495273" cy="1615806"/>
          </a:xfrm>
        </p:grpSpPr>
        <p:sp>
          <p:nvSpPr>
            <p:cNvPr name="Freeform 6" id="6"/>
            <p:cNvSpPr/>
            <p:nvPr/>
          </p:nvSpPr>
          <p:spPr>
            <a:xfrm>
              <a:off x="0" y="0"/>
              <a:ext cx="6495273" cy="1615806"/>
            </a:xfrm>
            <a:custGeom>
              <a:avLst/>
              <a:gdLst/>
              <a:ahLst/>
              <a:cxnLst/>
              <a:rect r="r" b="b" t="t" l="l"/>
              <a:pathLst>
                <a:path h="1615806" w="6495273">
                  <a:moveTo>
                    <a:pt x="6370813" y="1615806"/>
                  </a:moveTo>
                  <a:lnTo>
                    <a:pt x="124460" y="1615806"/>
                  </a:lnTo>
                  <a:cubicBezTo>
                    <a:pt x="55880" y="1615806"/>
                    <a:pt x="0" y="1559926"/>
                    <a:pt x="0" y="1491346"/>
                  </a:cubicBezTo>
                  <a:lnTo>
                    <a:pt x="0" y="124460"/>
                  </a:lnTo>
                  <a:cubicBezTo>
                    <a:pt x="0" y="55880"/>
                    <a:pt x="55880" y="0"/>
                    <a:pt x="124460" y="0"/>
                  </a:cubicBezTo>
                  <a:lnTo>
                    <a:pt x="6370813" y="0"/>
                  </a:lnTo>
                  <a:cubicBezTo>
                    <a:pt x="6439393" y="0"/>
                    <a:pt x="6495273" y="55880"/>
                    <a:pt x="6495273" y="124460"/>
                  </a:cubicBezTo>
                  <a:lnTo>
                    <a:pt x="6495273" y="1491346"/>
                  </a:lnTo>
                  <a:cubicBezTo>
                    <a:pt x="6495273" y="1559926"/>
                    <a:pt x="6439393" y="1615806"/>
                    <a:pt x="6370813" y="1615806"/>
                  </a:cubicBezTo>
                  <a:close/>
                </a:path>
              </a:pathLst>
            </a:custGeom>
            <a:solidFill>
              <a:srgbClr val="E9E8E9"/>
            </a:solidFill>
          </p:spPr>
        </p:sp>
      </p:grpSp>
      <p:grpSp>
        <p:nvGrpSpPr>
          <p:cNvPr name="Group 7" id="7"/>
          <p:cNvGrpSpPr/>
          <p:nvPr/>
        </p:nvGrpSpPr>
        <p:grpSpPr>
          <a:xfrm rot="0">
            <a:off x="228475" y="184684"/>
            <a:ext cx="7173874" cy="3063213"/>
            <a:chOff x="0" y="0"/>
            <a:chExt cx="9565166" cy="4084284"/>
          </a:xfrm>
        </p:grpSpPr>
        <p:sp>
          <p:nvSpPr>
            <p:cNvPr name="TextBox 8" id="8"/>
            <p:cNvSpPr txBox="true"/>
            <p:nvPr/>
          </p:nvSpPr>
          <p:spPr>
            <a:xfrm rot="0">
              <a:off x="0" y="47625"/>
              <a:ext cx="9565166" cy="3538327"/>
            </a:xfrm>
            <a:prstGeom prst="rect">
              <a:avLst/>
            </a:prstGeom>
          </p:spPr>
          <p:txBody>
            <a:bodyPr anchor="t" rtlCol="false" tIns="0" lIns="0" bIns="0" rIns="0">
              <a:spAutoFit/>
            </a:bodyPr>
            <a:lstStyle/>
            <a:p>
              <a:pPr algn="ctr">
                <a:lnSpc>
                  <a:spcPts val="10364"/>
                </a:lnSpc>
              </a:pPr>
              <a:r>
                <a:rPr lang="en-US" sz="9012" spc="-135">
                  <a:solidFill>
                    <a:srgbClr val="FFFFFF"/>
                  </a:solidFill>
                  <a:latin typeface="Alegreya Bold Bold"/>
                </a:rPr>
                <a:t>Proposed</a:t>
              </a:r>
            </a:p>
            <a:p>
              <a:pPr algn="ctr">
                <a:lnSpc>
                  <a:spcPts val="10364"/>
                </a:lnSpc>
              </a:pPr>
              <a:r>
                <a:rPr lang="en-US" sz="9012" spc="-135">
                  <a:solidFill>
                    <a:srgbClr val="FFFFFF"/>
                  </a:solidFill>
                  <a:latin typeface="Alegreya Bold Bold"/>
                </a:rPr>
                <a:t> Work</a:t>
              </a:r>
            </a:p>
          </p:txBody>
        </p:sp>
        <p:sp>
          <p:nvSpPr>
            <p:cNvPr name="TextBox 9" id="9"/>
            <p:cNvSpPr txBox="true"/>
            <p:nvPr/>
          </p:nvSpPr>
          <p:spPr>
            <a:xfrm rot="0">
              <a:off x="0" y="3693277"/>
              <a:ext cx="9565166" cy="391007"/>
            </a:xfrm>
            <a:prstGeom prst="rect">
              <a:avLst/>
            </a:prstGeom>
          </p:spPr>
          <p:txBody>
            <a:bodyPr anchor="t" rtlCol="false" tIns="0" lIns="0" bIns="0" rIns="0">
              <a:spAutoFit/>
            </a:bodyPr>
            <a:lstStyle/>
            <a:p>
              <a:pPr algn="ctr">
                <a:lnSpc>
                  <a:spcPts val="2450"/>
                </a:lnSpc>
              </a:pPr>
            </a:p>
          </p:txBody>
        </p:sp>
      </p:grpSp>
      <p:grpSp>
        <p:nvGrpSpPr>
          <p:cNvPr name="Group 10" id="10"/>
          <p:cNvGrpSpPr/>
          <p:nvPr/>
        </p:nvGrpSpPr>
        <p:grpSpPr>
          <a:xfrm rot="0">
            <a:off x="9657553" y="2743049"/>
            <a:ext cx="8311093" cy="2760637"/>
            <a:chOff x="0" y="0"/>
            <a:chExt cx="6495273" cy="2166163"/>
          </a:xfrm>
        </p:grpSpPr>
        <p:sp>
          <p:nvSpPr>
            <p:cNvPr name="Freeform 11" id="11"/>
            <p:cNvSpPr/>
            <p:nvPr/>
          </p:nvSpPr>
          <p:spPr>
            <a:xfrm>
              <a:off x="0" y="0"/>
              <a:ext cx="6495273" cy="2166163"/>
            </a:xfrm>
            <a:custGeom>
              <a:avLst/>
              <a:gdLst/>
              <a:ahLst/>
              <a:cxnLst/>
              <a:rect r="r" b="b" t="t" l="l"/>
              <a:pathLst>
                <a:path h="2166163" w="6495273">
                  <a:moveTo>
                    <a:pt x="6370813" y="2166163"/>
                  </a:moveTo>
                  <a:lnTo>
                    <a:pt x="124460" y="2166163"/>
                  </a:lnTo>
                  <a:cubicBezTo>
                    <a:pt x="55880" y="2166163"/>
                    <a:pt x="0" y="2110283"/>
                    <a:pt x="0" y="2041703"/>
                  </a:cubicBezTo>
                  <a:lnTo>
                    <a:pt x="0" y="124460"/>
                  </a:lnTo>
                  <a:cubicBezTo>
                    <a:pt x="0" y="55880"/>
                    <a:pt x="55880" y="0"/>
                    <a:pt x="124460" y="0"/>
                  </a:cubicBezTo>
                  <a:lnTo>
                    <a:pt x="6370813" y="0"/>
                  </a:lnTo>
                  <a:cubicBezTo>
                    <a:pt x="6439393" y="0"/>
                    <a:pt x="6495273" y="55880"/>
                    <a:pt x="6495273" y="124460"/>
                  </a:cubicBezTo>
                  <a:lnTo>
                    <a:pt x="6495273" y="2041703"/>
                  </a:lnTo>
                  <a:cubicBezTo>
                    <a:pt x="6495273" y="2110283"/>
                    <a:pt x="6439393" y="2166163"/>
                    <a:pt x="6370813" y="2166163"/>
                  </a:cubicBezTo>
                  <a:close/>
                </a:path>
              </a:pathLst>
            </a:custGeom>
            <a:solidFill>
              <a:srgbClr val="E9E8E9"/>
            </a:solidFill>
          </p:spPr>
        </p:sp>
      </p:grpSp>
      <p:grpSp>
        <p:nvGrpSpPr>
          <p:cNvPr name="Group 12" id="12"/>
          <p:cNvGrpSpPr/>
          <p:nvPr/>
        </p:nvGrpSpPr>
        <p:grpSpPr>
          <a:xfrm rot="0">
            <a:off x="7863849" y="5758817"/>
            <a:ext cx="5006740" cy="1376970"/>
            <a:chOff x="0" y="0"/>
            <a:chExt cx="4420181" cy="1220540"/>
          </a:xfrm>
        </p:grpSpPr>
        <p:sp>
          <p:nvSpPr>
            <p:cNvPr name="Freeform 13" id="13"/>
            <p:cNvSpPr/>
            <p:nvPr/>
          </p:nvSpPr>
          <p:spPr>
            <a:xfrm>
              <a:off x="0" y="0"/>
              <a:ext cx="4420181" cy="1220540"/>
            </a:xfrm>
            <a:custGeom>
              <a:avLst/>
              <a:gdLst/>
              <a:ahLst/>
              <a:cxnLst/>
              <a:rect r="r" b="b" t="t" l="l"/>
              <a:pathLst>
                <a:path h="1220540" w="4420181">
                  <a:moveTo>
                    <a:pt x="4295721" y="1220540"/>
                  </a:moveTo>
                  <a:lnTo>
                    <a:pt x="124460" y="1220540"/>
                  </a:lnTo>
                  <a:cubicBezTo>
                    <a:pt x="55880" y="1220540"/>
                    <a:pt x="0" y="1164660"/>
                    <a:pt x="0" y="1096080"/>
                  </a:cubicBezTo>
                  <a:lnTo>
                    <a:pt x="0" y="124460"/>
                  </a:lnTo>
                  <a:cubicBezTo>
                    <a:pt x="0" y="55880"/>
                    <a:pt x="55880" y="0"/>
                    <a:pt x="124460" y="0"/>
                  </a:cubicBezTo>
                  <a:lnTo>
                    <a:pt x="4295721" y="0"/>
                  </a:lnTo>
                  <a:cubicBezTo>
                    <a:pt x="4364301" y="0"/>
                    <a:pt x="4420181" y="55880"/>
                    <a:pt x="4420181" y="124460"/>
                  </a:cubicBezTo>
                  <a:lnTo>
                    <a:pt x="4420181" y="1096080"/>
                  </a:lnTo>
                  <a:cubicBezTo>
                    <a:pt x="4420181" y="1164660"/>
                    <a:pt x="4364301" y="1220540"/>
                    <a:pt x="4295721" y="1220540"/>
                  </a:cubicBezTo>
                  <a:close/>
                </a:path>
              </a:pathLst>
            </a:custGeom>
            <a:solidFill>
              <a:srgbClr val="E9E8E9"/>
            </a:solidFill>
          </p:spPr>
        </p:sp>
      </p:grpSp>
      <p:pic>
        <p:nvPicPr>
          <p:cNvPr name="Picture 14" id="14"/>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10800000">
            <a:off x="-2853265" y="1999165"/>
            <a:ext cx="7237613" cy="10787770"/>
          </a:xfrm>
          <a:prstGeom prst="rect">
            <a:avLst/>
          </a:prstGeom>
        </p:spPr>
      </p:pic>
      <p:sp>
        <p:nvSpPr>
          <p:cNvPr name="TextBox 15" id="15"/>
          <p:cNvSpPr txBox="true"/>
          <p:nvPr/>
        </p:nvSpPr>
        <p:spPr>
          <a:xfrm rot="0">
            <a:off x="8248833" y="648250"/>
            <a:ext cx="7541126" cy="1689740"/>
          </a:xfrm>
          <a:prstGeom prst="rect">
            <a:avLst/>
          </a:prstGeom>
        </p:spPr>
        <p:txBody>
          <a:bodyPr anchor="t" rtlCol="false" tIns="0" lIns="0" bIns="0" rIns="0">
            <a:spAutoFit/>
          </a:bodyPr>
          <a:lstStyle/>
          <a:p>
            <a:pPr algn="just" marL="0" indent="0" lvl="0">
              <a:lnSpc>
                <a:spcPts val="3314"/>
              </a:lnSpc>
              <a:spcBef>
                <a:spcPct val="0"/>
              </a:spcBef>
            </a:pPr>
            <a:r>
              <a:rPr lang="en-US" sz="2549">
                <a:solidFill>
                  <a:srgbClr val="191919"/>
                </a:solidFill>
                <a:latin typeface="Inter Bold"/>
              </a:rPr>
              <a:t>In this project, We proposed a system which would observe the status of the driver, whether the driver is feeling sleepy or if the driver is yawning. </a:t>
            </a:r>
          </a:p>
        </p:txBody>
      </p:sp>
      <p:sp>
        <p:nvSpPr>
          <p:cNvPr name="TextBox 16" id="16"/>
          <p:cNvSpPr txBox="true"/>
          <p:nvPr/>
        </p:nvSpPr>
        <p:spPr>
          <a:xfrm rot="0">
            <a:off x="10042536" y="3015484"/>
            <a:ext cx="7541126" cy="426725"/>
          </a:xfrm>
          <a:prstGeom prst="rect">
            <a:avLst/>
          </a:prstGeom>
        </p:spPr>
        <p:txBody>
          <a:bodyPr anchor="t" rtlCol="false" tIns="0" lIns="0" bIns="0" rIns="0">
            <a:spAutoFit/>
          </a:bodyPr>
          <a:lstStyle/>
          <a:p>
            <a:pPr algn="just" marL="0" indent="0" lvl="0">
              <a:lnSpc>
                <a:spcPts val="3314"/>
              </a:lnSpc>
              <a:spcBef>
                <a:spcPct val="0"/>
              </a:spcBef>
            </a:pPr>
            <a:r>
              <a:rPr lang="en-US" sz="2549">
                <a:solidFill>
                  <a:srgbClr val="191919"/>
                </a:solidFill>
                <a:latin typeface="Inter Bold"/>
              </a:rPr>
              <a:t>Two types of alarms in this system</a:t>
            </a:r>
          </a:p>
        </p:txBody>
      </p:sp>
      <p:sp>
        <p:nvSpPr>
          <p:cNvPr name="TextBox 17" id="17"/>
          <p:cNvSpPr txBox="true"/>
          <p:nvPr/>
        </p:nvSpPr>
        <p:spPr>
          <a:xfrm rot="0">
            <a:off x="9739382" y="3680453"/>
            <a:ext cx="8089768" cy="847730"/>
          </a:xfrm>
          <a:prstGeom prst="rect">
            <a:avLst/>
          </a:prstGeom>
        </p:spPr>
        <p:txBody>
          <a:bodyPr anchor="t" rtlCol="false" tIns="0" lIns="0" bIns="0" rIns="0">
            <a:spAutoFit/>
          </a:bodyPr>
          <a:lstStyle/>
          <a:p>
            <a:pPr algn="just">
              <a:lnSpc>
                <a:spcPts val="3314"/>
              </a:lnSpc>
            </a:pPr>
            <a:r>
              <a:rPr lang="en-US" sz="2549">
                <a:solidFill>
                  <a:srgbClr val="191919"/>
                </a:solidFill>
                <a:latin typeface="Inter Bold"/>
              </a:rPr>
              <a:t> 1. When the driver sleeps or feels drowsy for more than 4 sec, it would give an alert to the driver. </a:t>
            </a:r>
          </a:p>
        </p:txBody>
      </p:sp>
      <p:sp>
        <p:nvSpPr>
          <p:cNvPr name="TextBox 18" id="18"/>
          <p:cNvSpPr txBox="true"/>
          <p:nvPr/>
        </p:nvSpPr>
        <p:spPr>
          <a:xfrm rot="0">
            <a:off x="9821211" y="4490083"/>
            <a:ext cx="7762451" cy="1268735"/>
          </a:xfrm>
          <a:prstGeom prst="rect">
            <a:avLst/>
          </a:prstGeom>
        </p:spPr>
        <p:txBody>
          <a:bodyPr anchor="t" rtlCol="false" tIns="0" lIns="0" bIns="0" rIns="0">
            <a:spAutoFit/>
          </a:bodyPr>
          <a:lstStyle/>
          <a:p>
            <a:pPr algn="just">
              <a:lnSpc>
                <a:spcPts val="3314"/>
              </a:lnSpc>
            </a:pPr>
            <a:r>
              <a:rPr lang="en-US" sz="2549">
                <a:solidFill>
                  <a:srgbClr val="191919"/>
                </a:solidFill>
                <a:latin typeface="Inter Bold"/>
              </a:rPr>
              <a:t>2. When driver drives 12 hours continously, an alert delivered to the driver to stop driving .</a:t>
            </a:r>
          </a:p>
          <a:p>
            <a:pPr algn="just">
              <a:lnSpc>
                <a:spcPts val="3314"/>
              </a:lnSpc>
              <a:spcBef>
                <a:spcPct val="0"/>
              </a:spcBef>
            </a:pPr>
            <a:r>
              <a:rPr lang="en-US" sz="2549">
                <a:solidFill>
                  <a:srgbClr val="191919"/>
                </a:solidFill>
                <a:latin typeface="Inter Bold"/>
              </a:rPr>
              <a:t>. </a:t>
            </a:r>
          </a:p>
        </p:txBody>
      </p:sp>
      <p:sp>
        <p:nvSpPr>
          <p:cNvPr name="TextBox 19" id="19"/>
          <p:cNvSpPr txBox="true"/>
          <p:nvPr/>
        </p:nvSpPr>
        <p:spPr>
          <a:xfrm rot="0">
            <a:off x="7159188" y="5977132"/>
            <a:ext cx="6416063" cy="911766"/>
          </a:xfrm>
          <a:prstGeom prst="rect">
            <a:avLst/>
          </a:prstGeom>
        </p:spPr>
        <p:txBody>
          <a:bodyPr anchor="t" rtlCol="false" tIns="0" lIns="0" bIns="0" rIns="0">
            <a:spAutoFit/>
          </a:bodyPr>
          <a:lstStyle/>
          <a:p>
            <a:pPr algn="ctr">
              <a:lnSpc>
                <a:spcPts val="7245"/>
              </a:lnSpc>
            </a:pPr>
            <a:r>
              <a:rPr lang="en-US" sz="5796" u="sng">
                <a:solidFill>
                  <a:srgbClr val="191919"/>
                </a:solidFill>
                <a:latin typeface="IM Fell Italics"/>
              </a:rPr>
              <a:t>Steps Involved :</a:t>
            </a:r>
          </a:p>
        </p:txBody>
      </p:sp>
      <p:grpSp>
        <p:nvGrpSpPr>
          <p:cNvPr name="Group 20" id="20"/>
          <p:cNvGrpSpPr/>
          <p:nvPr/>
        </p:nvGrpSpPr>
        <p:grpSpPr>
          <a:xfrm rot="0">
            <a:off x="9657553" y="7393050"/>
            <a:ext cx="8311093" cy="2632234"/>
            <a:chOff x="0" y="0"/>
            <a:chExt cx="7128710" cy="2266835"/>
          </a:xfrm>
        </p:grpSpPr>
        <p:sp>
          <p:nvSpPr>
            <p:cNvPr name="Freeform 21" id="21"/>
            <p:cNvSpPr/>
            <p:nvPr/>
          </p:nvSpPr>
          <p:spPr>
            <a:xfrm>
              <a:off x="0" y="0"/>
              <a:ext cx="7128710" cy="2266835"/>
            </a:xfrm>
            <a:custGeom>
              <a:avLst/>
              <a:gdLst/>
              <a:ahLst/>
              <a:cxnLst/>
              <a:rect r="r" b="b" t="t" l="l"/>
              <a:pathLst>
                <a:path h="2266835" w="7128710">
                  <a:moveTo>
                    <a:pt x="7004249" y="2266835"/>
                  </a:moveTo>
                  <a:lnTo>
                    <a:pt x="124460" y="2266835"/>
                  </a:lnTo>
                  <a:cubicBezTo>
                    <a:pt x="55880" y="2266835"/>
                    <a:pt x="0" y="2210954"/>
                    <a:pt x="0" y="2142374"/>
                  </a:cubicBezTo>
                  <a:lnTo>
                    <a:pt x="0" y="124460"/>
                  </a:lnTo>
                  <a:cubicBezTo>
                    <a:pt x="0" y="55880"/>
                    <a:pt x="55880" y="0"/>
                    <a:pt x="124460" y="0"/>
                  </a:cubicBezTo>
                  <a:lnTo>
                    <a:pt x="7004250" y="0"/>
                  </a:lnTo>
                  <a:cubicBezTo>
                    <a:pt x="7072830" y="0"/>
                    <a:pt x="7128710" y="55880"/>
                    <a:pt x="7128710" y="124460"/>
                  </a:cubicBezTo>
                  <a:lnTo>
                    <a:pt x="7128710" y="2142375"/>
                  </a:lnTo>
                  <a:cubicBezTo>
                    <a:pt x="7128710" y="2210955"/>
                    <a:pt x="7072830" y="2266835"/>
                    <a:pt x="7004250" y="2266835"/>
                  </a:cubicBezTo>
                  <a:close/>
                </a:path>
              </a:pathLst>
            </a:custGeom>
            <a:solidFill>
              <a:srgbClr val="E9E8E9"/>
            </a:solidFill>
          </p:spPr>
        </p:sp>
      </p:grpSp>
      <p:sp>
        <p:nvSpPr>
          <p:cNvPr name="TextBox 22" id="22"/>
          <p:cNvSpPr txBox="true"/>
          <p:nvPr/>
        </p:nvSpPr>
        <p:spPr>
          <a:xfrm rot="0">
            <a:off x="9821211" y="7868765"/>
            <a:ext cx="7851400" cy="1535873"/>
          </a:xfrm>
          <a:prstGeom prst="rect">
            <a:avLst/>
          </a:prstGeom>
        </p:spPr>
        <p:txBody>
          <a:bodyPr anchor="t" rtlCol="false" tIns="0" lIns="0" bIns="0" rIns="0">
            <a:spAutoFit/>
          </a:bodyPr>
          <a:lstStyle/>
          <a:p>
            <a:pPr algn="just">
              <a:lnSpc>
                <a:spcPts val="3025"/>
              </a:lnSpc>
            </a:pPr>
          </a:p>
          <a:p>
            <a:pPr algn="just">
              <a:lnSpc>
                <a:spcPts val="3025"/>
              </a:lnSpc>
            </a:pPr>
            <a:r>
              <a:rPr lang="en-US" sz="2327">
                <a:solidFill>
                  <a:srgbClr val="191919"/>
                </a:solidFill>
                <a:latin typeface="Inter Bold"/>
              </a:rPr>
              <a:t>It Uses HOG( Histogram Oriented Gradient) to detect object and it is integrated with dlib library</a:t>
            </a:r>
          </a:p>
          <a:p>
            <a:pPr algn="just">
              <a:lnSpc>
                <a:spcPts val="3025"/>
              </a:lnSpc>
              <a:spcBef>
                <a:spcPct val="0"/>
              </a:spcBef>
            </a:pPr>
          </a:p>
        </p:txBody>
      </p:sp>
      <p:sp>
        <p:nvSpPr>
          <p:cNvPr name="TextBox 23" id="23"/>
          <p:cNvSpPr txBox="true"/>
          <p:nvPr/>
        </p:nvSpPr>
        <p:spPr>
          <a:xfrm rot="0">
            <a:off x="9811686" y="7586424"/>
            <a:ext cx="8476314" cy="923930"/>
          </a:xfrm>
          <a:prstGeom prst="rect">
            <a:avLst/>
          </a:prstGeom>
        </p:spPr>
        <p:txBody>
          <a:bodyPr anchor="t" rtlCol="false" tIns="0" lIns="0" bIns="0" rIns="0">
            <a:spAutoFit/>
          </a:bodyPr>
          <a:lstStyle/>
          <a:p>
            <a:pPr algn="just">
              <a:lnSpc>
                <a:spcPts val="4094"/>
              </a:lnSpc>
            </a:pPr>
            <a:r>
              <a:rPr lang="en-US" sz="3149">
                <a:solidFill>
                  <a:srgbClr val="191919"/>
                </a:solidFill>
                <a:latin typeface="League Spartan Light"/>
              </a:rPr>
              <a:t> Face Detection</a:t>
            </a:r>
          </a:p>
          <a:p>
            <a:pPr algn="just">
              <a:lnSpc>
                <a:spcPts val="3314"/>
              </a:lnSpc>
              <a:spcBef>
                <a:spcPct val="0"/>
              </a:spcBef>
            </a:pPr>
            <a:r>
              <a:rPr lang="en-US" sz="2549">
                <a:solidFill>
                  <a:srgbClr val="191919"/>
                </a:solidFill>
                <a:latin typeface="Libre Baskerville Light"/>
              </a:rPr>
              <a:t>. </a:t>
            </a:r>
          </a:p>
        </p:txBody>
      </p:sp>
      <p:sp>
        <p:nvSpPr>
          <p:cNvPr name="TextBox 24" id="24"/>
          <p:cNvSpPr txBox="true"/>
          <p:nvPr/>
        </p:nvSpPr>
        <p:spPr>
          <a:xfrm rot="0">
            <a:off x="9821211" y="9135342"/>
            <a:ext cx="7926109" cy="1151658"/>
          </a:xfrm>
          <a:prstGeom prst="rect">
            <a:avLst/>
          </a:prstGeom>
        </p:spPr>
        <p:txBody>
          <a:bodyPr anchor="t" rtlCol="false" tIns="0" lIns="0" bIns="0" rIns="0">
            <a:spAutoFit/>
          </a:bodyPr>
          <a:lstStyle/>
          <a:p>
            <a:pPr algn="just">
              <a:lnSpc>
                <a:spcPts val="3025"/>
              </a:lnSpc>
            </a:pPr>
            <a:r>
              <a:rPr lang="en-US" sz="2327">
                <a:solidFill>
                  <a:srgbClr val="191919"/>
                </a:solidFill>
                <a:latin typeface="Inter Bold"/>
              </a:rPr>
              <a:t>SVM is also used here to detect faces and classify facial features from non-facial features</a:t>
            </a:r>
          </a:p>
          <a:p>
            <a:pPr algn="just">
              <a:lnSpc>
                <a:spcPts val="3025"/>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26709" r="0" b="69043"/>
          <a:stretch>
            <a:fillRect/>
          </a:stretch>
        </p:blipFill>
        <p:spPr>
          <a:xfrm flipH="false" flipV="false" rot="0">
            <a:off x="0" y="9893320"/>
            <a:ext cx="18416344" cy="439925"/>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3222154" y="859132"/>
            <a:ext cx="851919" cy="128562"/>
          </a:xfrm>
          <a:prstGeom prst="rect">
            <a:avLst/>
          </a:prstGeom>
        </p:spPr>
      </p:pic>
      <p:pic>
        <p:nvPicPr>
          <p:cNvPr name="Picture 4" id="4"/>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467584" y="8195415"/>
            <a:ext cx="1321778" cy="1321778"/>
          </a:xfrm>
          <a:prstGeom prst="rect">
            <a:avLst/>
          </a:prstGeom>
        </p:spPr>
      </p:pic>
      <p:pic>
        <p:nvPicPr>
          <p:cNvPr name="Picture 5" id="5"/>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438664" y="8195415"/>
            <a:ext cx="1286708" cy="1286708"/>
          </a:xfrm>
          <a:prstGeom prst="rect">
            <a:avLst/>
          </a:prstGeom>
        </p:spPr>
      </p:pic>
      <p:pic>
        <p:nvPicPr>
          <p:cNvPr name="Picture 6" id="6"/>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10800000">
            <a:off x="15557192" y="367811"/>
            <a:ext cx="1321778" cy="1321778"/>
          </a:xfrm>
          <a:prstGeom prst="rect">
            <a:avLst/>
          </a:prstGeom>
        </p:spPr>
      </p:pic>
      <p:pic>
        <p:nvPicPr>
          <p:cNvPr name="Picture 7" id="7"/>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10800000">
            <a:off x="16598411" y="387652"/>
            <a:ext cx="1321778" cy="1321778"/>
          </a:xfrm>
          <a:prstGeom prst="rect">
            <a:avLst/>
          </a:prstGeom>
        </p:spPr>
      </p:pic>
      <p:grpSp>
        <p:nvGrpSpPr>
          <p:cNvPr name="Group 8" id="8"/>
          <p:cNvGrpSpPr/>
          <p:nvPr/>
        </p:nvGrpSpPr>
        <p:grpSpPr>
          <a:xfrm rot="0">
            <a:off x="9452785" y="5150371"/>
            <a:ext cx="8467404" cy="4366822"/>
            <a:chOff x="0" y="0"/>
            <a:chExt cx="11289872" cy="5822429"/>
          </a:xfrm>
        </p:grpSpPr>
        <p:sp>
          <p:nvSpPr>
            <p:cNvPr name="TextBox 9" id="9"/>
            <p:cNvSpPr txBox="true"/>
            <p:nvPr/>
          </p:nvSpPr>
          <p:spPr>
            <a:xfrm rot="0">
              <a:off x="0" y="1984755"/>
              <a:ext cx="11289872" cy="3837674"/>
            </a:xfrm>
            <a:prstGeom prst="rect">
              <a:avLst/>
            </a:prstGeom>
          </p:spPr>
          <p:txBody>
            <a:bodyPr anchor="t" rtlCol="false" tIns="0" lIns="0" bIns="0" rIns="0">
              <a:spAutoFit/>
            </a:bodyPr>
            <a:lstStyle/>
            <a:p>
              <a:pPr marL="524339" indent="-262170" lvl="1">
                <a:lnSpc>
                  <a:spcPts val="3254"/>
                </a:lnSpc>
                <a:buFont typeface="Arial"/>
                <a:buChar char="•"/>
              </a:pPr>
              <a:r>
                <a:rPr lang="en-US" sz="2428">
                  <a:solidFill>
                    <a:srgbClr val="FFFFFF"/>
                  </a:solidFill>
                  <a:latin typeface="League Spartan"/>
                </a:rPr>
                <a:t>Consecutive eye (CE) is the non-stop frame threshold for Eye (55)</a:t>
              </a:r>
            </a:p>
            <a:p>
              <a:pPr marL="524339" indent="-262170" lvl="1">
                <a:lnSpc>
                  <a:spcPts val="3254"/>
                </a:lnSpc>
                <a:buFont typeface="Arial"/>
                <a:buChar char="•"/>
              </a:pPr>
              <a:r>
                <a:rPr lang="en-US" sz="2428">
                  <a:solidFill>
                    <a:srgbClr val="FFFFFF"/>
                  </a:solidFill>
                  <a:latin typeface="League Spartan"/>
                </a:rPr>
                <a:t>C</a:t>
              </a:r>
              <a:r>
                <a:rPr lang="en-US" sz="2428">
                  <a:solidFill>
                    <a:srgbClr val="FFFFFF"/>
                  </a:solidFill>
                  <a:latin typeface="League Spartan"/>
                </a:rPr>
                <a:t>onsecutive mouth(CM) is the non-stop frame threshold for Yawning (95) </a:t>
              </a:r>
            </a:p>
            <a:p>
              <a:pPr algn="l" marL="524339" indent="-262170" lvl="1">
                <a:lnSpc>
                  <a:spcPts val="3254"/>
                </a:lnSpc>
                <a:buFont typeface="Arial"/>
                <a:buChar char="•"/>
              </a:pPr>
              <a:r>
                <a:rPr lang="en-US" sz="2428">
                  <a:solidFill>
                    <a:srgbClr val="FFFFFF"/>
                  </a:solidFill>
                  <a:latin typeface="League Spartan"/>
                </a:rPr>
                <a:t>The driving time of a driver and sensitivity of the program is inversely proportional to thresholds of continuous frames of eyes and mouth. </a:t>
              </a:r>
            </a:p>
          </p:txBody>
        </p:sp>
        <p:sp>
          <p:nvSpPr>
            <p:cNvPr name="TextBox 10" id="10"/>
            <p:cNvSpPr txBox="true"/>
            <p:nvPr/>
          </p:nvSpPr>
          <p:spPr>
            <a:xfrm rot="0">
              <a:off x="0" y="-95250"/>
              <a:ext cx="11289872" cy="1678192"/>
            </a:xfrm>
            <a:prstGeom prst="rect">
              <a:avLst/>
            </a:prstGeom>
          </p:spPr>
          <p:txBody>
            <a:bodyPr anchor="t" rtlCol="false" tIns="0" lIns="0" bIns="0" rIns="0">
              <a:spAutoFit/>
            </a:bodyPr>
            <a:lstStyle/>
            <a:p>
              <a:pPr algn="l">
                <a:lnSpc>
                  <a:spcPts val="4950"/>
                </a:lnSpc>
              </a:pPr>
              <a:r>
                <a:rPr lang="en-US" sz="3666">
                  <a:solidFill>
                    <a:srgbClr val="FFFFFF"/>
                  </a:solidFill>
                  <a:latin typeface="Telegraf Bold"/>
                </a:rPr>
                <a:t>Drowsiness alert using dynamic timer</a:t>
              </a:r>
            </a:p>
          </p:txBody>
        </p:sp>
      </p:grpSp>
      <p:sp>
        <p:nvSpPr>
          <p:cNvPr name="AutoShape 11" id="11"/>
          <p:cNvSpPr/>
          <p:nvPr/>
        </p:nvSpPr>
        <p:spPr>
          <a:xfrm rot="0">
            <a:off x="1028700" y="5047349"/>
            <a:ext cx="16230600" cy="0"/>
          </a:xfrm>
          <a:prstGeom prst="line">
            <a:avLst/>
          </a:prstGeom>
          <a:ln cap="rnd" w="47625">
            <a:solidFill>
              <a:srgbClr val="632BBF"/>
            </a:solidFill>
            <a:prstDash val="solid"/>
            <a:headEnd type="none" len="sm" w="sm"/>
            <a:tailEnd type="none" len="sm" w="sm"/>
          </a:ln>
        </p:spPr>
      </p:sp>
      <p:sp>
        <p:nvSpPr>
          <p:cNvPr name="AutoShape 12" id="12"/>
          <p:cNvSpPr/>
          <p:nvPr/>
        </p:nvSpPr>
        <p:spPr>
          <a:xfrm rot="5400000">
            <a:off x="4579214" y="4928594"/>
            <a:ext cx="9129571" cy="0"/>
          </a:xfrm>
          <a:prstGeom prst="line">
            <a:avLst/>
          </a:prstGeom>
          <a:ln cap="rnd" w="47625">
            <a:solidFill>
              <a:srgbClr val="632BBF"/>
            </a:solidFill>
            <a:prstDash val="solid"/>
            <a:headEnd type="none" len="sm" w="sm"/>
            <a:tailEnd type="none" len="sm" w="sm"/>
          </a:ln>
        </p:spPr>
      </p:sp>
      <p:pic>
        <p:nvPicPr>
          <p:cNvPr name="Picture 13" id="13"/>
          <p:cNvPicPr>
            <a:picLocks noChangeAspect="true"/>
          </p:cNvPicPr>
          <p:nvPr/>
        </p:nvPicPr>
        <p:blipFill>
          <a:blip r:embed="rId10"/>
          <a:srcRect l="0" t="0" r="0" b="0"/>
          <a:stretch>
            <a:fillRect/>
          </a:stretch>
        </p:blipFill>
        <p:spPr>
          <a:xfrm flipH="false" flipV="false" rot="0">
            <a:off x="9596826" y="1213608"/>
            <a:ext cx="4867083" cy="3584738"/>
          </a:xfrm>
          <a:prstGeom prst="rect">
            <a:avLst/>
          </a:prstGeom>
        </p:spPr>
      </p:pic>
      <p:grpSp>
        <p:nvGrpSpPr>
          <p:cNvPr name="Group 14" id="14"/>
          <p:cNvGrpSpPr/>
          <p:nvPr/>
        </p:nvGrpSpPr>
        <p:grpSpPr>
          <a:xfrm rot="0">
            <a:off x="9452785" y="140908"/>
            <a:ext cx="5723722" cy="1290365"/>
            <a:chOff x="0" y="0"/>
            <a:chExt cx="7631630" cy="1720487"/>
          </a:xfrm>
        </p:grpSpPr>
        <p:sp>
          <p:nvSpPr>
            <p:cNvPr name="TextBox 15" id="15"/>
            <p:cNvSpPr txBox="true"/>
            <p:nvPr/>
          </p:nvSpPr>
          <p:spPr>
            <a:xfrm rot="0">
              <a:off x="0" y="1251199"/>
              <a:ext cx="7631630" cy="469288"/>
            </a:xfrm>
            <a:prstGeom prst="rect">
              <a:avLst/>
            </a:prstGeom>
          </p:spPr>
          <p:txBody>
            <a:bodyPr anchor="t" rtlCol="false" tIns="0" lIns="0" bIns="0" rIns="0">
              <a:spAutoFit/>
            </a:bodyPr>
            <a:lstStyle/>
            <a:p>
              <a:pPr algn="l">
                <a:lnSpc>
                  <a:spcPts val="2792"/>
                </a:lnSpc>
              </a:pPr>
            </a:p>
          </p:txBody>
        </p:sp>
        <p:sp>
          <p:nvSpPr>
            <p:cNvPr name="TextBox 16" id="16"/>
            <p:cNvSpPr txBox="true"/>
            <p:nvPr/>
          </p:nvSpPr>
          <p:spPr>
            <a:xfrm rot="0">
              <a:off x="0" y="-104775"/>
              <a:ext cx="7631630" cy="989415"/>
            </a:xfrm>
            <a:prstGeom prst="rect">
              <a:avLst/>
            </a:prstGeom>
          </p:spPr>
          <p:txBody>
            <a:bodyPr anchor="t" rtlCol="false" tIns="0" lIns="0" bIns="0" rIns="0">
              <a:spAutoFit/>
            </a:bodyPr>
            <a:lstStyle/>
            <a:p>
              <a:pPr algn="l">
                <a:lnSpc>
                  <a:spcPts val="5877"/>
                </a:lnSpc>
              </a:pPr>
              <a:r>
                <a:rPr lang="en-US" sz="4353" spc="-43">
                  <a:solidFill>
                    <a:srgbClr val="FFFFFF"/>
                  </a:solidFill>
                  <a:latin typeface="Telegraf Bold"/>
                </a:rPr>
                <a:t>Dlib facial landmarks</a:t>
              </a:r>
            </a:p>
          </p:txBody>
        </p:sp>
      </p:grpSp>
      <p:pic>
        <p:nvPicPr>
          <p:cNvPr name="Picture 17" id="17"/>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9452785" y="794851"/>
            <a:ext cx="851919" cy="128562"/>
          </a:xfrm>
          <a:prstGeom prst="rect">
            <a:avLst/>
          </a:prstGeom>
        </p:spPr>
      </p:pic>
      <p:pic>
        <p:nvPicPr>
          <p:cNvPr name="Picture 18" id="18"/>
          <p:cNvPicPr>
            <a:picLocks noChangeAspect="true"/>
          </p:cNvPicPr>
          <p:nvPr/>
        </p:nvPicPr>
        <p:blipFill>
          <a:blip r:embed="rId11"/>
          <a:srcRect l="0" t="7278" r="0" b="7278"/>
          <a:stretch>
            <a:fillRect/>
          </a:stretch>
        </p:blipFill>
        <p:spPr>
          <a:xfrm flipH="false" flipV="false" rot="0">
            <a:off x="3222154" y="6184078"/>
            <a:ext cx="4937555" cy="3536348"/>
          </a:xfrm>
          <a:prstGeom prst="rect">
            <a:avLst/>
          </a:prstGeom>
        </p:spPr>
      </p:pic>
      <p:grpSp>
        <p:nvGrpSpPr>
          <p:cNvPr name="Group 19" id="19"/>
          <p:cNvGrpSpPr/>
          <p:nvPr/>
        </p:nvGrpSpPr>
        <p:grpSpPr>
          <a:xfrm rot="0">
            <a:off x="3076069" y="140908"/>
            <a:ext cx="5765654" cy="4657437"/>
            <a:chOff x="0" y="0"/>
            <a:chExt cx="7687539" cy="6209917"/>
          </a:xfrm>
        </p:grpSpPr>
        <p:sp>
          <p:nvSpPr>
            <p:cNvPr name="TextBox 20" id="20"/>
            <p:cNvSpPr txBox="true"/>
            <p:nvPr/>
          </p:nvSpPr>
          <p:spPr>
            <a:xfrm rot="0">
              <a:off x="0" y="1312388"/>
              <a:ext cx="7687539" cy="4897528"/>
            </a:xfrm>
            <a:prstGeom prst="rect">
              <a:avLst/>
            </a:prstGeom>
          </p:spPr>
          <p:txBody>
            <a:bodyPr anchor="t" rtlCol="false" tIns="0" lIns="0" bIns="0" rIns="0">
              <a:spAutoFit/>
            </a:bodyPr>
            <a:lstStyle/>
            <a:p>
              <a:pPr marL="538193" indent="-269096" lvl="1">
                <a:lnSpc>
                  <a:spcPts val="3140"/>
                </a:lnSpc>
                <a:buFont typeface="Arial"/>
                <a:buChar char="•"/>
              </a:pPr>
              <a:r>
                <a:rPr lang="en-US" sz="2492">
                  <a:solidFill>
                    <a:srgbClr val="FFFFFF"/>
                  </a:solidFill>
                  <a:latin typeface="League Spartan"/>
                </a:rPr>
                <a:t>Histogram of Local Binary Pattern is used</a:t>
              </a:r>
            </a:p>
            <a:p>
              <a:pPr marL="538193" indent="-269096" lvl="1">
                <a:lnSpc>
                  <a:spcPts val="3140"/>
                </a:lnSpc>
                <a:buFont typeface="Arial"/>
                <a:buChar char="•"/>
              </a:pPr>
              <a:r>
                <a:rPr lang="en-US" sz="2492">
                  <a:solidFill>
                    <a:srgbClr val="FFFFFF"/>
                  </a:solidFill>
                  <a:latin typeface="League Spartan"/>
                </a:rPr>
                <a:t>Illumination invariant and work by dividing the image into specific pixel cells</a:t>
              </a:r>
            </a:p>
            <a:p>
              <a:pPr algn="l" marL="538193" indent="-269096" lvl="1">
                <a:lnSpc>
                  <a:spcPts val="3340"/>
                </a:lnSpc>
                <a:buFont typeface="Arial"/>
                <a:buChar char="•"/>
              </a:pPr>
              <a:r>
                <a:rPr lang="en-US" sz="2492">
                  <a:solidFill>
                    <a:srgbClr val="FFFFFF"/>
                  </a:solidFill>
                  <a:latin typeface="League Spartan"/>
                </a:rPr>
                <a:t>Calculates the histogram of different people and computes the difference between the histograms</a:t>
              </a:r>
            </a:p>
          </p:txBody>
        </p:sp>
        <p:sp>
          <p:nvSpPr>
            <p:cNvPr name="TextBox 21" id="21"/>
            <p:cNvSpPr txBox="true"/>
            <p:nvPr/>
          </p:nvSpPr>
          <p:spPr>
            <a:xfrm rot="0">
              <a:off x="0" y="-114300"/>
              <a:ext cx="7687539" cy="1012059"/>
            </a:xfrm>
            <a:prstGeom prst="rect">
              <a:avLst/>
            </a:prstGeom>
          </p:spPr>
          <p:txBody>
            <a:bodyPr anchor="t" rtlCol="false" tIns="0" lIns="0" bIns="0" rIns="0">
              <a:spAutoFit/>
            </a:bodyPr>
            <a:lstStyle/>
            <a:p>
              <a:pPr algn="l">
                <a:lnSpc>
                  <a:spcPts val="5964"/>
                </a:lnSpc>
              </a:pPr>
              <a:r>
                <a:rPr lang="en-US" sz="4418">
                  <a:solidFill>
                    <a:srgbClr val="FFFFFF"/>
                  </a:solidFill>
                  <a:latin typeface="Telegraf Bold"/>
                </a:rPr>
                <a:t>Face Recognition</a:t>
              </a:r>
            </a:p>
          </p:txBody>
        </p:sp>
      </p:grpSp>
      <p:grpSp>
        <p:nvGrpSpPr>
          <p:cNvPr name="Group 22" id="22"/>
          <p:cNvGrpSpPr/>
          <p:nvPr/>
        </p:nvGrpSpPr>
        <p:grpSpPr>
          <a:xfrm rot="0">
            <a:off x="3193258" y="5150371"/>
            <a:ext cx="5648466" cy="1388873"/>
            <a:chOff x="0" y="0"/>
            <a:chExt cx="7531288" cy="1851831"/>
          </a:xfrm>
        </p:grpSpPr>
        <p:sp>
          <p:nvSpPr>
            <p:cNvPr name="TextBox 23" id="23"/>
            <p:cNvSpPr txBox="true"/>
            <p:nvPr/>
          </p:nvSpPr>
          <p:spPr>
            <a:xfrm rot="0">
              <a:off x="0" y="1319039"/>
              <a:ext cx="7531288" cy="532792"/>
            </a:xfrm>
            <a:prstGeom prst="rect">
              <a:avLst/>
            </a:prstGeom>
          </p:spPr>
          <p:txBody>
            <a:bodyPr anchor="t" rtlCol="false" tIns="0" lIns="0" bIns="0" rIns="0">
              <a:spAutoFit/>
            </a:bodyPr>
            <a:lstStyle/>
            <a:p>
              <a:pPr algn="l">
                <a:lnSpc>
                  <a:spcPts val="3186"/>
                </a:lnSpc>
              </a:pPr>
            </a:p>
          </p:txBody>
        </p:sp>
        <p:sp>
          <p:nvSpPr>
            <p:cNvPr name="TextBox 24" id="24"/>
            <p:cNvSpPr txBox="true"/>
            <p:nvPr/>
          </p:nvSpPr>
          <p:spPr>
            <a:xfrm rot="0">
              <a:off x="0" y="-114300"/>
              <a:ext cx="7531288" cy="1012476"/>
            </a:xfrm>
            <a:prstGeom prst="rect">
              <a:avLst/>
            </a:prstGeom>
          </p:spPr>
          <p:txBody>
            <a:bodyPr anchor="t" rtlCol="false" tIns="0" lIns="0" bIns="0" rIns="0">
              <a:spAutoFit/>
            </a:bodyPr>
            <a:lstStyle/>
            <a:p>
              <a:pPr algn="l">
                <a:lnSpc>
                  <a:spcPts val="5966"/>
                </a:lnSpc>
              </a:pPr>
              <a:r>
                <a:rPr lang="en-US" sz="4419">
                  <a:solidFill>
                    <a:srgbClr val="FFFFFF"/>
                  </a:solidFill>
                  <a:latin typeface="Telegraf Bold"/>
                </a:rPr>
                <a:t>EAR and MAR</a:t>
              </a:r>
            </a:p>
          </p:txBody>
        </p:sp>
      </p:grpSp>
      <p:pic>
        <p:nvPicPr>
          <p:cNvPr name="Picture 25" id="2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3222154" y="5837937"/>
            <a:ext cx="851919" cy="128562"/>
          </a:xfrm>
          <a:prstGeom prst="rect">
            <a:avLst/>
          </a:prstGeom>
        </p:spPr>
      </p:pic>
      <p:pic>
        <p:nvPicPr>
          <p:cNvPr name="Picture 26" id="2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9596826" y="6410682"/>
            <a:ext cx="851919" cy="128562"/>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26501" y="-180884"/>
            <a:ext cx="18941003" cy="10648768"/>
          </a:xfrm>
          <a:prstGeom prst="rect">
            <a:avLst/>
          </a:prstGeom>
        </p:spPr>
      </p:pic>
      <p:sp>
        <p:nvSpPr>
          <p:cNvPr name="AutoShape 3" id="3"/>
          <p:cNvSpPr/>
          <p:nvPr/>
        </p:nvSpPr>
        <p:spPr>
          <a:xfrm rot="0">
            <a:off x="9144000" y="0"/>
            <a:ext cx="9144000" cy="10287000"/>
          </a:xfrm>
          <a:prstGeom prst="rect">
            <a:avLst/>
          </a:prstGeom>
          <a:solidFill>
            <a:srgbClr val="191919"/>
          </a:solidFill>
        </p:spPr>
      </p:sp>
      <p:pic>
        <p:nvPicPr>
          <p:cNvPr name="Picture 4" id="4"/>
          <p:cNvPicPr>
            <a:picLocks noChangeAspect="true"/>
          </p:cNvPicPr>
          <p:nvPr/>
        </p:nvPicPr>
        <p:blipFill>
          <a:blip r:embed="rId4"/>
          <a:srcRect l="0" t="0" r="0" b="0"/>
          <a:stretch>
            <a:fillRect/>
          </a:stretch>
        </p:blipFill>
        <p:spPr>
          <a:xfrm flipH="false" flipV="false" rot="0">
            <a:off x="10237684" y="219555"/>
            <a:ext cx="6956631" cy="9847890"/>
          </a:xfrm>
          <a:prstGeom prst="rect">
            <a:avLst/>
          </a:prstGeom>
        </p:spPr>
      </p:pic>
      <p:grpSp>
        <p:nvGrpSpPr>
          <p:cNvPr name="Group 5" id="5"/>
          <p:cNvGrpSpPr/>
          <p:nvPr/>
        </p:nvGrpSpPr>
        <p:grpSpPr>
          <a:xfrm rot="0">
            <a:off x="1332638" y="2329968"/>
            <a:ext cx="6554481" cy="4183578"/>
            <a:chOff x="0" y="0"/>
            <a:chExt cx="8739309" cy="5578104"/>
          </a:xfrm>
        </p:grpSpPr>
        <p:sp>
          <p:nvSpPr>
            <p:cNvPr name="TextBox 6" id="6"/>
            <p:cNvSpPr txBox="true"/>
            <p:nvPr/>
          </p:nvSpPr>
          <p:spPr>
            <a:xfrm rot="0">
              <a:off x="0" y="9525"/>
              <a:ext cx="8739309" cy="3769995"/>
            </a:xfrm>
            <a:prstGeom prst="rect">
              <a:avLst/>
            </a:prstGeom>
          </p:spPr>
          <p:txBody>
            <a:bodyPr anchor="t" rtlCol="false" tIns="0" lIns="0" bIns="0" rIns="0">
              <a:spAutoFit/>
            </a:bodyPr>
            <a:lstStyle/>
            <a:p>
              <a:pPr algn="just">
                <a:lnSpc>
                  <a:spcPts val="11159"/>
                </a:lnSpc>
              </a:pPr>
              <a:r>
                <a:rPr lang="en-US" sz="9299" spc="92">
                  <a:solidFill>
                    <a:srgbClr val="FFFFFF"/>
                  </a:solidFill>
                  <a:latin typeface="Alegreya Bold"/>
                </a:rPr>
                <a:t>Block Diagram</a:t>
              </a:r>
            </a:p>
          </p:txBody>
        </p:sp>
        <p:sp>
          <p:nvSpPr>
            <p:cNvPr name="TextBox 7" id="7"/>
            <p:cNvSpPr txBox="true"/>
            <p:nvPr/>
          </p:nvSpPr>
          <p:spPr>
            <a:xfrm rot="0">
              <a:off x="0" y="4779909"/>
              <a:ext cx="7855818" cy="798195"/>
            </a:xfrm>
            <a:prstGeom prst="rect">
              <a:avLst/>
            </a:prstGeom>
          </p:spPr>
          <p:txBody>
            <a:bodyPr anchor="t" rtlCol="false" tIns="0" lIns="0" bIns="0" rIns="0">
              <a:spAutoFit/>
            </a:bodyPr>
            <a:lstStyle/>
            <a:p>
              <a:pPr>
                <a:lnSpc>
                  <a:spcPts val="4680"/>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4D4A9E"/>
        </a:solidFill>
      </p:bgPr>
    </p:bg>
    <p:spTree>
      <p:nvGrpSpPr>
        <p:cNvPr id="1" name=""/>
        <p:cNvGrpSpPr/>
        <p:nvPr/>
      </p:nvGrpSpPr>
      <p:grpSpPr>
        <a:xfrm>
          <a:off x="0" y="0"/>
          <a:ext cx="0" cy="0"/>
          <a:chOff x="0" y="0"/>
          <a:chExt cx="0" cy="0"/>
        </a:xfrm>
      </p:grpSpPr>
      <p:sp>
        <p:nvSpPr>
          <p:cNvPr name="AutoShape 2" id="2"/>
          <p:cNvSpPr/>
          <p:nvPr/>
        </p:nvSpPr>
        <p:spPr>
          <a:xfrm rot="0">
            <a:off x="1028700" y="9248775"/>
            <a:ext cx="15646174" cy="0"/>
          </a:xfrm>
          <a:prstGeom prst="line">
            <a:avLst/>
          </a:prstGeom>
          <a:ln cap="rnd" w="9525">
            <a:solidFill>
              <a:srgbClr val="FFFFFF">
                <a:alpha val="49804"/>
              </a:srgbClr>
            </a:solidFill>
            <a:prstDash val="solid"/>
            <a:headEnd type="none" len="sm" w="sm"/>
            <a:tailEnd type="none" len="sm" w="sm"/>
          </a:ln>
        </p:spPr>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4129869" y="-500770"/>
            <a:ext cx="7237613" cy="10787770"/>
          </a:xfrm>
          <a:prstGeom prst="rect">
            <a:avLst/>
          </a:prstGeom>
        </p:spPr>
      </p:pic>
      <p:sp>
        <p:nvSpPr>
          <p:cNvPr name="TextBox 4" id="4"/>
          <p:cNvSpPr txBox="true"/>
          <p:nvPr/>
        </p:nvSpPr>
        <p:spPr>
          <a:xfrm rot="0">
            <a:off x="1028700" y="2991988"/>
            <a:ext cx="12155734" cy="5618242"/>
          </a:xfrm>
          <a:prstGeom prst="rect">
            <a:avLst/>
          </a:prstGeom>
        </p:spPr>
        <p:txBody>
          <a:bodyPr anchor="t" rtlCol="false" tIns="0" lIns="0" bIns="0" rIns="0">
            <a:spAutoFit/>
          </a:bodyPr>
          <a:lstStyle/>
          <a:p>
            <a:pPr algn="just" marL="734061" indent="-367031" lvl="1">
              <a:lnSpc>
                <a:spcPts val="4420"/>
              </a:lnSpc>
              <a:buFont typeface="Arial"/>
              <a:buChar char="•"/>
            </a:pPr>
            <a:r>
              <a:rPr lang="en-US" sz="3400">
                <a:solidFill>
                  <a:srgbClr val="FFFFFF"/>
                </a:solidFill>
                <a:latin typeface="Inter Bold"/>
              </a:rPr>
              <a:t>Based on an algorithm which recognizes changes over the course of long trips.</a:t>
            </a:r>
          </a:p>
          <a:p>
            <a:pPr algn="just" marL="734061" indent="-367031" lvl="1">
              <a:lnSpc>
                <a:spcPts val="4420"/>
              </a:lnSpc>
              <a:buFont typeface="Arial"/>
              <a:buChar char="•"/>
            </a:pPr>
            <a:r>
              <a:rPr lang="en-US" sz="3400">
                <a:solidFill>
                  <a:srgbClr val="FFFFFF"/>
                </a:solidFill>
                <a:latin typeface="Inter Bold"/>
              </a:rPr>
              <a:t>Phases include typical signs of waning concentration like driver is barely steering or closed eyes.</a:t>
            </a:r>
          </a:p>
          <a:p>
            <a:pPr algn="just" marL="734061" indent="-367031" lvl="1">
              <a:lnSpc>
                <a:spcPts val="4420"/>
              </a:lnSpc>
              <a:buFont typeface="Arial"/>
              <a:buChar char="•"/>
            </a:pPr>
            <a:r>
              <a:rPr lang="en-US" sz="3400">
                <a:solidFill>
                  <a:srgbClr val="FFFFFF"/>
                </a:solidFill>
                <a:latin typeface="Inter Bold"/>
              </a:rPr>
              <a:t>Other parameters are length of a trip, use of turn signals, and time of the day.</a:t>
            </a:r>
          </a:p>
          <a:p>
            <a:pPr algn="just" marL="734061" indent="-367031" lvl="1">
              <a:lnSpc>
                <a:spcPts val="4420"/>
              </a:lnSpc>
              <a:buFont typeface="Arial"/>
              <a:buChar char="•"/>
            </a:pPr>
            <a:r>
              <a:rPr lang="en-US" sz="3400">
                <a:solidFill>
                  <a:srgbClr val="FFFFFF"/>
                </a:solidFill>
                <a:latin typeface="Inter Bold"/>
              </a:rPr>
              <a:t>Function calculates driver's level of fatigue depending on these moments.</a:t>
            </a:r>
          </a:p>
          <a:p>
            <a:pPr algn="just" marL="734061" indent="-367031" lvl="1">
              <a:lnSpc>
                <a:spcPts val="4420"/>
              </a:lnSpc>
              <a:buFont typeface="Arial"/>
              <a:buChar char="•"/>
            </a:pPr>
            <a:r>
              <a:rPr lang="en-US" sz="3400">
                <a:solidFill>
                  <a:srgbClr val="FFFFFF"/>
                </a:solidFill>
                <a:latin typeface="Inter Bold"/>
              </a:rPr>
              <a:t>If that level exceeds a certain value, an icon flashes to warn the drivers that they need a rest.</a:t>
            </a:r>
          </a:p>
        </p:txBody>
      </p:sp>
      <p:sp>
        <p:nvSpPr>
          <p:cNvPr name="TextBox 5" id="5"/>
          <p:cNvSpPr txBox="true"/>
          <p:nvPr/>
        </p:nvSpPr>
        <p:spPr>
          <a:xfrm rot="0">
            <a:off x="1532096" y="971550"/>
            <a:ext cx="5574471" cy="1803479"/>
          </a:xfrm>
          <a:prstGeom prst="rect">
            <a:avLst/>
          </a:prstGeom>
        </p:spPr>
        <p:txBody>
          <a:bodyPr anchor="t" rtlCol="false" tIns="0" lIns="0" bIns="0" rIns="0">
            <a:spAutoFit/>
          </a:bodyPr>
          <a:lstStyle/>
          <a:p>
            <a:pPr marL="0" indent="0" lvl="0">
              <a:lnSpc>
                <a:spcPts val="7149"/>
              </a:lnSpc>
              <a:spcBef>
                <a:spcPct val="0"/>
              </a:spcBef>
            </a:pPr>
            <a:r>
              <a:rPr lang="en-US" sz="5499">
                <a:solidFill>
                  <a:srgbClr val="FFFFFF"/>
                </a:solidFill>
                <a:latin typeface="Alegreya Bold Bold"/>
              </a:rPr>
              <a:t>WORKING PRINCIPLE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AutoShape 2" id="2"/>
          <p:cNvSpPr/>
          <p:nvPr/>
        </p:nvSpPr>
        <p:spPr>
          <a:xfrm rot="0">
            <a:off x="9588817" y="1317380"/>
            <a:ext cx="7332977" cy="0"/>
          </a:xfrm>
          <a:prstGeom prst="line">
            <a:avLst/>
          </a:prstGeom>
          <a:ln cap="rnd" w="9525">
            <a:solidFill>
              <a:srgbClr val="FFFFFF">
                <a:alpha val="49804"/>
              </a:srgbClr>
            </a:solidFill>
            <a:prstDash val="solid"/>
            <a:headEnd type="none" len="sm" w="sm"/>
            <a:tailEnd type="none" len="sm" w="sm"/>
          </a:ln>
        </p:spPr>
      </p:sp>
      <p:sp>
        <p:nvSpPr>
          <p:cNvPr name="AutoShape 3" id="3"/>
          <p:cNvSpPr/>
          <p:nvPr/>
        </p:nvSpPr>
        <p:spPr>
          <a:xfrm rot="0">
            <a:off x="9588817" y="1872949"/>
            <a:ext cx="7332977" cy="0"/>
          </a:xfrm>
          <a:prstGeom prst="line">
            <a:avLst/>
          </a:prstGeom>
          <a:ln cap="rnd" w="9525">
            <a:solidFill>
              <a:srgbClr val="FFFFFF">
                <a:alpha val="49804"/>
              </a:srgbClr>
            </a:solidFill>
            <a:prstDash val="solid"/>
            <a:headEnd type="none" len="sm" w="sm"/>
            <a:tailEnd type="none" len="sm" w="sm"/>
          </a:ln>
        </p:spPr>
      </p:sp>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00" y="6841568"/>
            <a:ext cx="2377768" cy="2377768"/>
          </a:xfrm>
          <a:prstGeom prst="rect">
            <a:avLst/>
          </a:prstGeom>
        </p:spPr>
      </p:pic>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2834100" y="6841568"/>
            <a:ext cx="2416732" cy="2416732"/>
          </a:xfrm>
          <a:prstGeom prst="rect">
            <a:avLst/>
          </a:prstGeom>
        </p:spPr>
      </p:pic>
      <p:pic>
        <p:nvPicPr>
          <p:cNvPr name="Picture 6" id="6"/>
          <p:cNvPicPr>
            <a:picLocks noChangeAspect="true"/>
          </p:cNvPicPr>
          <p:nvPr/>
        </p:nvPicPr>
        <p:blipFill>
          <a:blip r:embed="rId6"/>
          <a:srcRect l="0" t="0" r="0" b="0"/>
          <a:stretch>
            <a:fillRect/>
          </a:stretch>
        </p:blipFill>
        <p:spPr>
          <a:xfrm flipH="false" flipV="false" rot="0">
            <a:off x="5190124" y="2418680"/>
            <a:ext cx="2544586" cy="2279253"/>
          </a:xfrm>
          <a:prstGeom prst="rect">
            <a:avLst/>
          </a:prstGeom>
        </p:spPr>
      </p:pic>
      <p:pic>
        <p:nvPicPr>
          <p:cNvPr name="Picture 7" id="7"/>
          <p:cNvPicPr>
            <a:picLocks noChangeAspect="true"/>
          </p:cNvPicPr>
          <p:nvPr/>
        </p:nvPicPr>
        <p:blipFill>
          <a:blip r:embed="rId7"/>
          <a:srcRect l="0" t="0" r="0" b="0"/>
          <a:stretch>
            <a:fillRect/>
          </a:stretch>
        </p:blipFill>
        <p:spPr>
          <a:xfrm flipH="false" flipV="false" rot="0">
            <a:off x="5250832" y="5870567"/>
            <a:ext cx="2483878" cy="2207426"/>
          </a:xfrm>
          <a:prstGeom prst="rect">
            <a:avLst/>
          </a:prstGeom>
        </p:spPr>
      </p:pic>
      <p:sp>
        <p:nvSpPr>
          <p:cNvPr name="TextBox 8" id="8"/>
          <p:cNvSpPr txBox="true"/>
          <p:nvPr/>
        </p:nvSpPr>
        <p:spPr>
          <a:xfrm rot="0">
            <a:off x="1028700" y="1028700"/>
            <a:ext cx="6972300" cy="2438162"/>
          </a:xfrm>
          <a:prstGeom prst="rect">
            <a:avLst/>
          </a:prstGeom>
        </p:spPr>
        <p:txBody>
          <a:bodyPr anchor="t" rtlCol="false" tIns="0" lIns="0" bIns="0" rIns="0">
            <a:spAutoFit/>
          </a:bodyPr>
          <a:lstStyle/>
          <a:p>
            <a:pPr>
              <a:lnSpc>
                <a:spcPts val="9600"/>
              </a:lnSpc>
            </a:pPr>
            <a:r>
              <a:rPr lang="en-US" sz="8000" spc="80">
                <a:solidFill>
                  <a:srgbClr val="FFFFFF"/>
                </a:solidFill>
                <a:latin typeface="Alegreya Bold"/>
              </a:rPr>
              <a:t>Experimental Analysis</a:t>
            </a:r>
          </a:p>
        </p:txBody>
      </p:sp>
      <p:sp>
        <p:nvSpPr>
          <p:cNvPr name="TextBox 9" id="9"/>
          <p:cNvSpPr txBox="true"/>
          <p:nvPr/>
        </p:nvSpPr>
        <p:spPr>
          <a:xfrm rot="0">
            <a:off x="8001000" y="2410915"/>
            <a:ext cx="8920794" cy="2570163"/>
          </a:xfrm>
          <a:prstGeom prst="rect">
            <a:avLst/>
          </a:prstGeom>
        </p:spPr>
        <p:txBody>
          <a:bodyPr anchor="t" rtlCol="false" tIns="0" lIns="0" bIns="0" rIns="0">
            <a:spAutoFit/>
          </a:bodyPr>
          <a:lstStyle/>
          <a:p>
            <a:pPr algn="just" marL="0" indent="0" lvl="0">
              <a:lnSpc>
                <a:spcPts val="3379"/>
              </a:lnSpc>
              <a:spcBef>
                <a:spcPct val="0"/>
              </a:spcBef>
            </a:pPr>
            <a:r>
              <a:rPr lang="en-US" sz="2599">
                <a:solidFill>
                  <a:srgbClr val="FFFFFF"/>
                </a:solidFill>
                <a:latin typeface="Inter Bold"/>
              </a:rPr>
              <a:t>For Drowsiness alert, the 68 Facial Landmark points are used to calculate the EAR(Eye Aspect Ratio) and MAR(Mouth Aspect Ratio) of the scanned and recognized face. The initial threshold values for eyes and mouth have been set with continuous frame thresholds of 55 and 95 respectively.</a:t>
            </a:r>
          </a:p>
        </p:txBody>
      </p:sp>
      <p:sp>
        <p:nvSpPr>
          <p:cNvPr name="TextBox 10" id="10"/>
          <p:cNvSpPr txBox="true"/>
          <p:nvPr/>
        </p:nvSpPr>
        <p:spPr>
          <a:xfrm rot="0">
            <a:off x="8001000" y="5614266"/>
            <a:ext cx="8920794" cy="3847941"/>
          </a:xfrm>
          <a:prstGeom prst="rect">
            <a:avLst/>
          </a:prstGeom>
        </p:spPr>
        <p:txBody>
          <a:bodyPr anchor="t" rtlCol="false" tIns="0" lIns="0" bIns="0" rIns="0">
            <a:spAutoFit/>
          </a:bodyPr>
          <a:lstStyle/>
          <a:p>
            <a:pPr algn="just">
              <a:lnSpc>
                <a:spcPts val="3380"/>
              </a:lnSpc>
            </a:pPr>
            <a:r>
              <a:rPr lang="en-US" sz="2600">
                <a:solidFill>
                  <a:srgbClr val="FFFFFF"/>
                </a:solidFill>
                <a:latin typeface="Inter Bold"/>
              </a:rPr>
              <a:t>Phase 1 - This phase has a static threshold. Drowsiness is generated when CM achieves the continuous frames threshold for lips and CE achiieves the continuous frames threshold for eyes.</a:t>
            </a:r>
          </a:p>
          <a:p>
            <a:pPr algn="just" marL="0" indent="0" lvl="0">
              <a:lnSpc>
                <a:spcPts val="3380"/>
              </a:lnSpc>
              <a:spcBef>
                <a:spcPct val="0"/>
              </a:spcBef>
            </a:pPr>
            <a:r>
              <a:rPr lang="en-US" sz="2600">
                <a:solidFill>
                  <a:srgbClr val="FFFFFF"/>
                </a:solidFill>
                <a:latin typeface="Inter Bold"/>
              </a:rPr>
              <a:t>Phase 2 - The threshold values of continuous frames for eyes and lips are gradually decreased as compared to the computed EAR and MAR for drowsiness alert. As a result , the system will notify the driver significantly sooner.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7035800" cy="3362722"/>
            <a:chOff x="0" y="0"/>
            <a:chExt cx="9381067" cy="4483629"/>
          </a:xfrm>
        </p:grpSpPr>
        <p:sp>
          <p:nvSpPr>
            <p:cNvPr name="TextBox 3" id="3"/>
            <p:cNvSpPr txBox="true"/>
            <p:nvPr/>
          </p:nvSpPr>
          <p:spPr>
            <a:xfrm rot="0">
              <a:off x="0" y="0"/>
              <a:ext cx="9381067" cy="3250883"/>
            </a:xfrm>
            <a:prstGeom prst="rect">
              <a:avLst/>
            </a:prstGeom>
          </p:spPr>
          <p:txBody>
            <a:bodyPr anchor="t" rtlCol="false" tIns="0" lIns="0" bIns="0" rIns="0">
              <a:spAutoFit/>
            </a:bodyPr>
            <a:lstStyle/>
            <a:p>
              <a:pPr>
                <a:lnSpc>
                  <a:spcPts val="9600"/>
                </a:lnSpc>
              </a:pPr>
              <a:r>
                <a:rPr lang="en-US" sz="8000" spc="80">
                  <a:solidFill>
                    <a:srgbClr val="FFFFFF"/>
                  </a:solidFill>
                  <a:latin typeface="Alegreya Bold"/>
                </a:rPr>
                <a:t>Experimental Analysis</a:t>
              </a:r>
            </a:p>
          </p:txBody>
        </p:sp>
        <p:sp>
          <p:nvSpPr>
            <p:cNvPr name="TextBox 4" id="4"/>
            <p:cNvSpPr txBox="true"/>
            <p:nvPr/>
          </p:nvSpPr>
          <p:spPr>
            <a:xfrm rot="0">
              <a:off x="0" y="3845454"/>
              <a:ext cx="6705600" cy="638175"/>
            </a:xfrm>
            <a:prstGeom prst="rect">
              <a:avLst/>
            </a:prstGeom>
          </p:spPr>
          <p:txBody>
            <a:bodyPr anchor="t" rtlCol="false" tIns="0" lIns="0" bIns="0" rIns="0">
              <a:spAutoFit/>
            </a:bodyPr>
            <a:lstStyle/>
            <a:p>
              <a:pPr algn="l" marL="0" indent="0" lvl="0">
                <a:lnSpc>
                  <a:spcPts val="3899"/>
                </a:lnSpc>
                <a:spcBef>
                  <a:spcPct val="0"/>
                </a:spcBef>
              </a:pPr>
              <a:r>
                <a:rPr lang="en-US" sz="2999">
                  <a:solidFill>
                    <a:srgbClr val="FFFFFF"/>
                  </a:solidFill>
                  <a:latin typeface="DM Sans"/>
                </a:rPr>
                <a:t>Accuracy and Time Analysis</a:t>
              </a:r>
            </a:p>
          </p:txBody>
        </p:sp>
      </p:grpSp>
      <p:sp>
        <p:nvSpPr>
          <p:cNvPr name="AutoShape 5" id="5"/>
          <p:cNvSpPr/>
          <p:nvPr/>
        </p:nvSpPr>
        <p:spPr>
          <a:xfrm rot="-5400000">
            <a:off x="2360700" y="5141210"/>
            <a:ext cx="10291946" cy="0"/>
          </a:xfrm>
          <a:prstGeom prst="line">
            <a:avLst/>
          </a:prstGeom>
          <a:ln cap="rnd" w="9525">
            <a:solidFill>
              <a:srgbClr val="FFFFFF">
                <a:alpha val="49804"/>
              </a:srgbClr>
            </a:solidFill>
            <a:prstDash val="solid"/>
            <a:headEnd type="none" len="sm" w="sm"/>
            <a:tailEnd type="none" len="sm" w="sm"/>
          </a:ln>
        </p:spPr>
      </p:sp>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7701935" y="1815281"/>
            <a:ext cx="962191" cy="145203"/>
          </a:xfrm>
          <a:prstGeom prst="rect">
            <a:avLst/>
          </a:prstGeom>
        </p:spPr>
      </p:pic>
      <p:pic>
        <p:nvPicPr>
          <p:cNvPr name="Picture 7" id="7"/>
          <p:cNvPicPr>
            <a:picLocks noChangeAspect="true"/>
          </p:cNvPicPr>
          <p:nvPr/>
        </p:nvPicPr>
        <p:blipFill>
          <a:blip r:embed="rId4"/>
          <a:srcRect l="0" t="0" r="0" b="0"/>
          <a:stretch>
            <a:fillRect/>
          </a:stretch>
        </p:blipFill>
        <p:spPr>
          <a:xfrm flipH="false" flipV="false" rot="0">
            <a:off x="1028700" y="5775965"/>
            <a:ext cx="6229306" cy="2082579"/>
          </a:xfrm>
          <a:prstGeom prst="rect">
            <a:avLst/>
          </a:prstGeom>
        </p:spPr>
      </p:pic>
      <p:sp>
        <p:nvSpPr>
          <p:cNvPr name="TextBox 8" id="8"/>
          <p:cNvSpPr txBox="true"/>
          <p:nvPr/>
        </p:nvSpPr>
        <p:spPr>
          <a:xfrm rot="0">
            <a:off x="1651998" y="6216243"/>
            <a:ext cx="8920794" cy="483136"/>
          </a:xfrm>
          <a:prstGeom prst="rect">
            <a:avLst/>
          </a:prstGeom>
        </p:spPr>
        <p:txBody>
          <a:bodyPr anchor="t" rtlCol="false" tIns="0" lIns="0" bIns="0" rIns="0">
            <a:spAutoFit/>
          </a:bodyPr>
          <a:lstStyle/>
          <a:p>
            <a:pPr marL="0" indent="0" lvl="0">
              <a:lnSpc>
                <a:spcPts val="3877"/>
              </a:lnSpc>
              <a:spcBef>
                <a:spcPct val="0"/>
              </a:spcBef>
            </a:pPr>
          </a:p>
        </p:txBody>
      </p:sp>
      <p:sp>
        <p:nvSpPr>
          <p:cNvPr name="TextBox 9" id="9"/>
          <p:cNvSpPr txBox="true"/>
          <p:nvPr/>
        </p:nvSpPr>
        <p:spPr>
          <a:xfrm rot="0">
            <a:off x="2135558" y="7887052"/>
            <a:ext cx="5122449" cy="765810"/>
          </a:xfrm>
          <a:prstGeom prst="rect">
            <a:avLst/>
          </a:prstGeom>
        </p:spPr>
        <p:txBody>
          <a:bodyPr anchor="t" rtlCol="false" tIns="0" lIns="0" bIns="0" rIns="0">
            <a:spAutoFit/>
          </a:bodyPr>
          <a:lstStyle/>
          <a:p>
            <a:pPr algn="l" marL="0" indent="0" lvl="0">
              <a:lnSpc>
                <a:spcPts val="2100"/>
              </a:lnSpc>
              <a:spcBef>
                <a:spcPct val="0"/>
              </a:spcBef>
            </a:pPr>
            <a:r>
              <a:rPr lang="en-US" sz="1400" u="none">
                <a:solidFill>
                  <a:srgbClr val="191919"/>
                </a:solidFill>
                <a:latin typeface="DM Sans"/>
              </a:rPr>
              <a:t>Provide a three-year forecast containing dollars and key metrics such as the number of customers and conversion rate. Do a bottom-up, not top-down, analysis.</a:t>
            </a:r>
          </a:p>
        </p:txBody>
      </p:sp>
      <p:sp>
        <p:nvSpPr>
          <p:cNvPr name="TextBox 10" id="10"/>
          <p:cNvSpPr txBox="true"/>
          <p:nvPr/>
        </p:nvSpPr>
        <p:spPr>
          <a:xfrm rot="0">
            <a:off x="7711460" y="2348418"/>
            <a:ext cx="9327945" cy="7960360"/>
          </a:xfrm>
          <a:prstGeom prst="rect">
            <a:avLst/>
          </a:prstGeom>
        </p:spPr>
        <p:txBody>
          <a:bodyPr anchor="t" rtlCol="false" tIns="0" lIns="0" bIns="0" rIns="0">
            <a:spAutoFit/>
          </a:bodyPr>
          <a:lstStyle/>
          <a:p>
            <a:pPr algn="just">
              <a:lnSpc>
                <a:spcPts val="3920"/>
              </a:lnSpc>
            </a:pPr>
            <a:r>
              <a:rPr lang="en-US" sz="2800">
                <a:solidFill>
                  <a:srgbClr val="FFFFFF"/>
                </a:solidFill>
                <a:latin typeface="Inter Bold"/>
              </a:rPr>
              <a:t>The real time accuracy of our proposed system is  90%. Most of the times it correctly detect drowsiness and triggered the alarm. Failure cases are when driver is not towards camera, our proposed framework is not able to detect the drowsiness. This is quite obvious, camera is mounted at front and when the driver is looking towards left, right or may be bend, proposed system will detect it as non-face so further processing stopped. We calculated the accuracy using sensitivity formula. </a:t>
            </a:r>
          </a:p>
          <a:p>
            <a:pPr algn="just">
              <a:lnSpc>
                <a:spcPts val="3920"/>
              </a:lnSpc>
            </a:pPr>
          </a:p>
          <a:p>
            <a:pPr algn="just">
              <a:lnSpc>
                <a:spcPts val="3920"/>
              </a:lnSpc>
            </a:pPr>
            <a:r>
              <a:rPr lang="en-US" sz="2800">
                <a:solidFill>
                  <a:srgbClr val="FFFFFF"/>
                </a:solidFill>
                <a:latin typeface="Inter Bold"/>
              </a:rPr>
              <a:t>We took 100 samples and 83 times it correctly classifies and 10 times it misclassified.</a:t>
            </a:r>
          </a:p>
          <a:p>
            <a:pPr algn="just">
              <a:lnSpc>
                <a:spcPts val="3920"/>
              </a:lnSpc>
            </a:pPr>
          </a:p>
          <a:p>
            <a:pPr algn="just">
              <a:lnSpc>
                <a:spcPts val="3920"/>
              </a:lnSpc>
            </a:pPr>
          </a:p>
          <a:p>
            <a:pPr algn="just">
              <a:lnSpc>
                <a:spcPts val="392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DAEy_t4086c</dc:identifier>
  <dcterms:modified xsi:type="dcterms:W3CDTF">2011-08-01T06:04:30Z</dcterms:modified>
  <cp:revision>1</cp:revision>
  <dc:title>Purple and Orange Creative Gradient Elevator Pitch Deck Presentation</dc:title>
</cp:coreProperties>
</file>

<file path=docProps/thumbnail.jpeg>
</file>